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6" r:id="rId14"/>
    <p:sldId id="270" r:id="rId15"/>
    <p:sldId id="272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D65B4E-44F8-4F69-A0E1-BD7F80461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2D871E5-FB4C-44ED-BB35-09986CCD3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DCEED1-2B97-49BF-B0E5-8316F43B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40FFE2-006E-42D2-893D-E544205E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4A3A20-766D-45B5-88B8-6C43210C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99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E8B88E-462F-4CF1-B145-788D7BC1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8DC537-7400-40B2-93ED-516E936C8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EF3632-7E25-41AE-AAAF-51A9879E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B29EBD-C69A-4CAB-B10F-E9805B17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15B1EE-8D72-4640-8A69-57B2FD86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15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83188E-8FFE-41FA-B020-54B0F5C0B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EF47FB-3E4D-47EA-827E-105BB3ADC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F30020-855D-4681-AD8D-88AFDD4E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31BC81-2D2C-4BA7-BEE9-8AB23DBF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F10D0E-8C7E-44FF-A936-E113314C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05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D0E8C-4A77-49DA-B33D-5D72BFCA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297190-5F37-488F-A491-C1C0C2B98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7D233D-BE18-4CFC-B48E-CECEBC0D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CA2539-B40E-4049-9E6D-919271B0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DE6ED1-F3C9-4ABD-84F4-EB9B7B9F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99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BCF669-C1CC-4ABB-989B-D8134121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1581B3-778E-47E5-BFF3-B907425CF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BEF775-771B-4DF9-8EB6-85441DE70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C7DB29-62ED-4AFC-B074-255480E0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E89E74-AB9F-4C19-BA37-6ABD7A22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33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AE381-D111-4170-BA1B-DAC464F9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9F81C7-8AA2-4E04-A911-3B1CF7ABA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5B359D-8ADE-4ED2-8DE4-1B04EF62F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D2D521-812D-4AC9-A519-74A67418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AE5713-E5DD-4F5C-ACB5-704F8229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D93AAF-5FEB-4B96-88E1-0E42B0E7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94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854AD-54CE-4566-8539-2BDE3B74D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BECB2C-30D6-45F5-9DFC-80E78E40D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B67558-A966-4F5D-9737-8840B16D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D4A4D9-BF1A-4178-83CA-513974A47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7D601D-FE82-4541-94F7-6021BF365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751E925-317E-4151-A57A-415E342A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137410-C286-46F2-BE11-1B5C38F5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D1DC109-1F4B-4E0B-86B2-F2B88893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1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B547B4-73E1-415C-8978-29049DF1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E9CD82C-F47E-4887-A9AF-FFB5A9A3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C81675-ACAA-45E6-9536-389BDD87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57D646-119D-4872-BBC1-C1BF9CDA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2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DC531FA-C47D-4E27-BFBD-F8209684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1F5098-B3FD-4AD5-B05F-53C0FBEF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53880A-ACDC-4BBA-9FFD-3AB1FFDB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98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1698E7-CF70-4CC1-8671-0ABD96A2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B16ABD-4CBC-4658-95AF-D7B7C096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451560-CC79-4084-A09C-4A0A7B959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F43A52-13CC-4363-AC73-F388598A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EBD194-3293-4D1E-93C1-27F4CD1D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29EFE6-9DB3-4C2D-86F3-7FC8C9B0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82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FF42B-2091-4380-9F74-BF0A5592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FC34E1-F1E9-4080-A2C7-6263EA788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5F69F20-779A-41FB-8DDE-8A68B8546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2F72B5-347B-4491-89D9-6FD47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B1472F-1870-43E2-B058-D21560F3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273281-1776-4FBB-A48A-E1AB7168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0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85491B6-8AFF-4E4A-8636-95B9BB1D8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184A7C-A86F-4BCA-9D85-4BB1C96CE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D50E06-2D81-4FC9-95B1-4451E4EA4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221F1-8C40-4707-8B45-57DE9C9E76A1}" type="datetimeFigureOut">
              <a:rPr lang="it-IT" smtClean="0"/>
              <a:t>18/01/2022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654C98-8F2D-4DCB-93B6-660728E71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C02BA1-CC9E-4741-B76D-66A576884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4048-BF9B-4AE1-A3CC-F91BCEC18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0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Schema%20sinottico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B67261-FEBD-47BC-A826-8C4A76485F26}"/>
              </a:ext>
            </a:extLst>
          </p:cNvPr>
          <p:cNvSpPr txBox="1"/>
          <p:nvPr/>
        </p:nvSpPr>
        <p:spPr>
          <a:xfrm>
            <a:off x="560363" y="1000134"/>
            <a:ext cx="1107127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000" b="0" i="0" u="none" strike="noStrike" baseline="0" dirty="0">
              <a:solidFill>
                <a:srgbClr val="000000"/>
              </a:solidFill>
              <a:latin typeface="Titillium Web" panose="00000300000000000000" pitchFamily="2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 </a:t>
            </a:r>
            <a:r>
              <a:rPr lang="it-IT" sz="5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</a:rPr>
              <a:t>NUOVE MODALITA’ DI GESTIONE DEI CASI DI POSITIVITA’ DA SARS-COV-2 </a:t>
            </a:r>
          </a:p>
          <a:p>
            <a:pPr algn="ctr"/>
            <a:r>
              <a:rPr lang="it-IT" sz="5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</a:rPr>
              <a:t>IN AMBITO SCOLASTICO</a:t>
            </a:r>
          </a:p>
          <a:p>
            <a:pPr algn="ctr"/>
            <a:endParaRPr lang="it-IT" sz="4000" b="0" i="0" u="none" strike="noStrike" baseline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  <a:p>
            <a:pPr algn="ctr"/>
            <a:r>
              <a:rPr lang="it-IT" sz="3600" b="1" i="0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</a:rPr>
              <a:t>Indicazioni per la scuola secondaria di secondo grado</a:t>
            </a:r>
            <a:endParaRPr lang="it-IT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</p:txBody>
      </p:sp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30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2401250-5357-4989-9B36-C77B39530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58" y="764897"/>
            <a:ext cx="11606083" cy="511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1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00691D-CF7B-43CA-9C5F-115B08F07352}"/>
              </a:ext>
            </a:extLst>
          </p:cNvPr>
          <p:cNvSpPr txBox="1"/>
          <p:nvPr/>
        </p:nvSpPr>
        <p:spPr>
          <a:xfrm>
            <a:off x="351691" y="497968"/>
            <a:ext cx="11507373" cy="367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Ministeri</a:t>
            </a:r>
            <a:r>
              <a:rPr lang="it-IT" sz="2400" b="1" spc="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</a:t>
            </a:r>
            <a:r>
              <a:rPr lang="it-IT" sz="2400" b="1" spc="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Istruzione</a:t>
            </a:r>
            <a:r>
              <a:rPr lang="it-IT" sz="24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e</a:t>
            </a:r>
            <a:r>
              <a:rPr lang="it-IT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</a:t>
            </a:r>
            <a:r>
              <a:rPr lang="it-IT" sz="2400" b="1" spc="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Salute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Circolare</a:t>
            </a:r>
            <a:r>
              <a:rPr lang="it-IT" sz="24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n.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0000011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2400" b="1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08.01.2022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64843D4-9ECC-4F93-B704-BCB122165D01}"/>
              </a:ext>
            </a:extLst>
          </p:cNvPr>
          <p:cNvSpPr txBox="1"/>
          <p:nvPr/>
        </p:nvSpPr>
        <p:spPr>
          <a:xfrm>
            <a:off x="351691" y="1033364"/>
            <a:ext cx="11369759" cy="485196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Verdana"/>
              <a:cs typeface="Verdana"/>
            </a:endParaRPr>
          </a:p>
          <a:p>
            <a:pPr marL="584200" marR="5715" indent="-571500" algn="just">
              <a:lnSpc>
                <a:spcPct val="999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l’auto-sorveglianza: </a:t>
            </a:r>
            <a:endParaRPr lang="it-IT" sz="36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700" marR="5715" algn="just">
              <a:lnSpc>
                <a:spcPct val="99900"/>
              </a:lnSpc>
              <a:tabLst>
                <a:tab pos="355600" algn="l"/>
              </a:tabLst>
            </a:pPr>
            <a:endParaRPr lang="it-IT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715" indent="-342900" algn="just">
              <a:lnSpc>
                <a:spcPct val="99900"/>
              </a:lnSpc>
              <a:buFont typeface="Symbol"/>
              <a:buChar char=""/>
              <a:tabLst>
                <a:tab pos="355600" algn="l"/>
              </a:tabLst>
            </a:pPr>
            <a:r>
              <a:rPr sz="24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obbligo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di indossare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dispositivi di protezione delle vie respiratorie di tipo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FPP2 per almeno 10 giorni dall’ultima esposizione al caso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monitorare il proprio stato di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salute 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5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giorni. </a:t>
            </a: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715" indent="-342900" algn="just">
              <a:lnSpc>
                <a:spcPct val="99900"/>
              </a:lnSpc>
              <a:buFont typeface="Symbol"/>
              <a:buChar char=""/>
              <a:tabLst>
                <a:tab pos="355600" algn="l"/>
              </a:tabLst>
            </a:pP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715" indent="-342900" algn="just">
              <a:lnSpc>
                <a:spcPct val="99900"/>
              </a:lnSpc>
              <a:buFont typeface="Symbol"/>
              <a:buChar char=""/>
              <a:tabLst>
                <a:tab pos="355600" algn="l"/>
              </a:tabLst>
            </a:pP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non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presentano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sintomi l’auto-sorveglianza al termina al giorno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5, senza 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necessità di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effettuare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un tampone. </a:t>
            </a: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700" marR="5715" algn="just">
              <a:lnSpc>
                <a:spcPct val="99900"/>
              </a:lnSpc>
              <a:tabLst>
                <a:tab pos="355600" algn="l"/>
              </a:tabLst>
            </a:pP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715" indent="-342900" algn="just">
              <a:lnSpc>
                <a:spcPct val="99900"/>
              </a:lnSpc>
              <a:buFont typeface="Symbol"/>
              <a:buChar char=""/>
              <a:tabLst>
                <a:tab pos="355600" algn="l"/>
              </a:tabLst>
            </a:pP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Nel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caso di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comparsa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sintomi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è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necessario consultare il proprio </a:t>
            </a:r>
            <a:r>
              <a:rPr sz="2400" b="1" spc="-409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medico, il quale provvederà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prescrivere /prenotare un tampone gratuito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presso i Punti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tampone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delle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ASST.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regime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auto-sorveglianza</a:t>
            </a:r>
            <a:r>
              <a:rPr sz="2400" b="1" spc="2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il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soggetto</a:t>
            </a:r>
            <a:r>
              <a:rPr sz="24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può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frequentare</a:t>
            </a:r>
            <a:r>
              <a:rPr sz="24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scuola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.</a:t>
            </a:r>
            <a:endParaRPr sz="2400" b="1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868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00691D-CF7B-43CA-9C5F-115B08F07352}"/>
              </a:ext>
            </a:extLst>
          </p:cNvPr>
          <p:cNvSpPr txBox="1"/>
          <p:nvPr/>
        </p:nvSpPr>
        <p:spPr>
          <a:xfrm>
            <a:off x="351691" y="497968"/>
            <a:ext cx="11507373" cy="367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Ministeri</a:t>
            </a:r>
            <a:r>
              <a:rPr lang="it-IT" sz="2400" b="1" spc="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</a:t>
            </a:r>
            <a:r>
              <a:rPr lang="it-IT" sz="2400" b="1" spc="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Istruzione</a:t>
            </a:r>
            <a:r>
              <a:rPr lang="it-IT" sz="24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e</a:t>
            </a:r>
            <a:r>
              <a:rPr lang="it-IT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</a:t>
            </a:r>
            <a:r>
              <a:rPr lang="it-IT" sz="2400" b="1" spc="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Salute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Circolare</a:t>
            </a:r>
            <a:r>
              <a:rPr lang="it-IT" sz="24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n.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0000011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2400" b="1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08.01.2022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64843D4-9ECC-4F93-B704-BCB122165D01}"/>
              </a:ext>
            </a:extLst>
          </p:cNvPr>
          <p:cNvSpPr txBox="1"/>
          <p:nvPr/>
        </p:nvSpPr>
        <p:spPr>
          <a:xfrm>
            <a:off x="351691" y="318815"/>
            <a:ext cx="11369759" cy="589328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Symbol"/>
              <a:buChar char=""/>
            </a:pPr>
            <a:endParaRPr sz="2400" b="1" dirty="0">
              <a:latin typeface="Titillium Web" panose="00000300000000000000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</a:pPr>
            <a:endParaRPr sz="2400" b="1" dirty="0">
              <a:latin typeface="Titillium Web" panose="00000300000000000000" pitchFamily="2" charset="0"/>
              <a:cs typeface="Verdana"/>
            </a:endParaRPr>
          </a:p>
          <a:p>
            <a:pPr marL="584200" marR="5080" indent="-571500" algn="just">
              <a:lnSpc>
                <a:spcPct val="998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quarantena: </a:t>
            </a:r>
            <a:endParaRPr lang="it-IT" sz="36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080" indent="-342900" algn="just">
              <a:lnSpc>
                <a:spcPct val="99800"/>
              </a:lnSpc>
              <a:buFont typeface="Symbol"/>
              <a:buChar char=""/>
              <a:tabLst>
                <a:tab pos="355600" algn="l"/>
              </a:tabLst>
            </a:pP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080" indent="-342900" algn="just">
              <a:lnSpc>
                <a:spcPct val="99800"/>
              </a:lnSpc>
              <a:buFont typeface="Symbol"/>
              <a:buChar char=""/>
              <a:tabLst>
                <a:tab pos="355600" algn="l"/>
              </a:tabLst>
            </a:pPr>
            <a:r>
              <a:rPr sz="28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divieto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di </a:t>
            </a:r>
            <a:r>
              <a:rPr sz="28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mobilità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dalla propria abitazione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contatti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sociali e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il rispetto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 </a:t>
            </a:r>
            <a:r>
              <a:rPr sz="28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distanziamento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fisico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almeno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2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metri dalle altre </a:t>
            </a:r>
            <a:r>
              <a:rPr sz="28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persone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.</a:t>
            </a:r>
            <a:endParaRPr lang="it-IT" sz="28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700" marR="5080" algn="just">
              <a:lnSpc>
                <a:spcPct val="99800"/>
              </a:lnSpc>
              <a:tabLst>
                <a:tab pos="355600" algn="l"/>
              </a:tabLst>
            </a:pPr>
            <a:endParaRPr lang="it-IT" sz="28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5080" indent="-342900" algn="just">
              <a:lnSpc>
                <a:spcPct val="99800"/>
              </a:lnSpc>
              <a:buFont typeface="Symbol"/>
              <a:buChar char=""/>
              <a:tabLst>
                <a:tab pos="355600" algn="l"/>
              </a:tabLst>
            </a:pP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Nel </a:t>
            </a: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periodo di quarantena il soggetto </a:t>
            </a:r>
            <a:r>
              <a:rPr lang="it-IT"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deve:</a:t>
            </a:r>
          </a:p>
          <a:p>
            <a:pPr marL="1082675" marR="5080" indent="-457200" algn="just">
              <a:lnSpc>
                <a:spcPct val="998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isolarsi dal nucleo familiare, </a:t>
            </a:r>
          </a:p>
          <a:p>
            <a:pPr marL="1082675" marR="5080" indent="-457200" algn="just">
              <a:lnSpc>
                <a:spcPct val="998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misurare ogni giorno </a:t>
            </a:r>
            <a:r>
              <a:rPr lang="it-IT"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lang="it-IT" sz="28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temperatura </a:t>
            </a: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corporea,</a:t>
            </a:r>
            <a:r>
              <a:rPr lang="it-IT"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</a:p>
          <a:p>
            <a:pPr marL="1082675" marR="5080" indent="-457200" algn="just">
              <a:lnSpc>
                <a:spcPct val="998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it-IT" sz="28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monitorare </a:t>
            </a:r>
            <a:r>
              <a:rPr lang="it-IT" sz="28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il </a:t>
            </a:r>
            <a:r>
              <a:rPr lang="it-IT" sz="2800" b="1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proprio stato di </a:t>
            </a:r>
            <a:r>
              <a:rPr lang="it-IT"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salute  </a:t>
            </a:r>
          </a:p>
          <a:p>
            <a:pPr marL="1082675" marR="5080" indent="-457200" algn="just">
              <a:lnSpc>
                <a:spcPct val="998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rispettare le principali norme igienico-sanitarie per la prevenzione delle </a:t>
            </a:r>
            <a:r>
              <a:rPr lang="it-IT"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infezioni.</a:t>
            </a:r>
            <a:endParaRPr lang="it-IT" sz="2800" b="1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9418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00691D-CF7B-43CA-9C5F-115B08F07352}"/>
              </a:ext>
            </a:extLst>
          </p:cNvPr>
          <p:cNvSpPr txBox="1"/>
          <p:nvPr/>
        </p:nvSpPr>
        <p:spPr>
          <a:xfrm>
            <a:off x="351691" y="497968"/>
            <a:ext cx="11507373" cy="367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Ministeri</a:t>
            </a:r>
            <a:r>
              <a:rPr lang="it-IT" sz="2400" b="1" spc="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</a:t>
            </a:r>
            <a:r>
              <a:rPr lang="it-IT" sz="2400" b="1" spc="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Istruzione</a:t>
            </a:r>
            <a:r>
              <a:rPr lang="it-IT" sz="24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e</a:t>
            </a:r>
            <a:r>
              <a:rPr lang="it-IT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</a:t>
            </a:r>
            <a:r>
              <a:rPr lang="it-IT" sz="2400" b="1" spc="4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Salute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Circolare</a:t>
            </a:r>
            <a:r>
              <a:rPr lang="it-IT" sz="24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n.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0000011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2400" b="1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08.01.2022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64843D4-9ECC-4F93-B704-BCB122165D01}"/>
              </a:ext>
            </a:extLst>
          </p:cNvPr>
          <p:cNvSpPr txBox="1"/>
          <p:nvPr/>
        </p:nvSpPr>
        <p:spPr>
          <a:xfrm>
            <a:off x="351691" y="1044570"/>
            <a:ext cx="11369759" cy="563423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Symbol"/>
              <a:buChar char=""/>
            </a:pPr>
            <a:endParaRPr sz="2400" b="1" dirty="0">
              <a:latin typeface="Titillium Web" panose="00000300000000000000" pitchFamily="2" charset="0"/>
              <a:cs typeface="Verdana"/>
            </a:endParaRPr>
          </a:p>
          <a:p>
            <a:pPr marL="355600" marR="6350" indent="-342900" algn="just">
              <a:lnSpc>
                <a:spcPct val="999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sorveglianza attiva con testing: </a:t>
            </a:r>
            <a:endParaRPr lang="it-IT" sz="36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700" marR="6350" algn="just">
              <a:lnSpc>
                <a:spcPct val="99900"/>
              </a:lnSpc>
              <a:spcBef>
                <a:spcPts val="5"/>
              </a:spcBef>
              <a:tabLst>
                <a:tab pos="355600" algn="l"/>
              </a:tabLst>
            </a:pPr>
            <a:endParaRPr lang="it-IT" sz="16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355600" marR="6350" indent="-342900" algn="just">
              <a:lnSpc>
                <a:spcPct val="99900"/>
              </a:lnSpc>
              <a:spcBef>
                <a:spcPts val="5"/>
              </a:spcBef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4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effettuazione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di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un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tampone</a:t>
            </a:r>
            <a:r>
              <a:rPr sz="2400" b="1" spc="409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antigenico rapido al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T0,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ovvero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il prima possibile, indicativamente nelle 48 ore successive dalla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data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della comunicazione della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scuola</a:t>
            </a:r>
            <a:r>
              <a:rPr sz="2400" b="1" spc="1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alle</a:t>
            </a:r>
            <a:r>
              <a:rPr sz="2400" b="1" spc="14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famiglie</a:t>
            </a:r>
            <a:r>
              <a:rPr sz="2400" b="1" spc="17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della</a:t>
            </a:r>
            <a:r>
              <a:rPr sz="2400" b="1" spc="15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presenza</a:t>
            </a:r>
            <a:r>
              <a:rPr sz="2400" b="1" spc="14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400" b="1" spc="1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un</a:t>
            </a:r>
            <a:r>
              <a:rPr sz="2400" b="1" spc="15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caso</a:t>
            </a:r>
            <a:r>
              <a:rPr sz="2400" b="1" spc="16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positivo</a:t>
            </a:r>
            <a:r>
              <a:rPr sz="2400" b="1" spc="1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frequentante</a:t>
            </a:r>
            <a:r>
              <a:rPr sz="2400" b="1" spc="15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</a:t>
            </a:r>
            <a:r>
              <a:rPr sz="2400" b="1" spc="14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classe.</a:t>
            </a:r>
            <a:r>
              <a:rPr sz="2400" b="1" spc="14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</a:t>
            </a:r>
            <a:r>
              <a:rPr sz="2400" b="1" spc="15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attesa</a:t>
            </a:r>
            <a:r>
              <a:rPr sz="2400" b="1" spc="16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dell’esito </a:t>
            </a:r>
            <a:r>
              <a:rPr sz="2400" b="1" spc="-409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 tampone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 T0 non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 può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frequentare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scuola. Se il risultato del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T0 è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negativo si frequenta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scuola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 effettua un secondo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tampone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 T5,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cioè dopo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5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giorni dal primo test. Se anche questo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secondo tampone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è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negativo si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conclude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sorveglianza attiva. 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caso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positività al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T0 o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al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T5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il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soggetto viene individuato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come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caso positivo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 attiva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misura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dell’isolamento domiciliare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obbligatorio.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I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tamponi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sorveglianza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attiva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sono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gratuiti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devono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essere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effettuati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esclusivamente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presso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le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Farmacie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 territorio, previa presentazione del documento di avvio della </a:t>
            </a:r>
            <a:r>
              <a:rPr sz="2400" b="1" spc="-409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misura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stessa.</a:t>
            </a:r>
            <a:endParaRPr sz="2400" b="1" dirty="0">
              <a:latin typeface="Titillium Web" panose="00000300000000000000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Symbol"/>
              <a:buChar char=""/>
            </a:pPr>
            <a:endParaRPr sz="2400" b="1" dirty="0"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7" name="AutoShape 2" descr="Segno Rosso X Simbolo Grafico Del Segno Trasversale Colpi Attraversati  Della Spazzola Illustrazione Vettoriale - Illustrazione di contrassegno,  manoscritto: 154904254">
            <a:extLst>
              <a:ext uri="{FF2B5EF4-FFF2-40B4-BE49-F238E27FC236}">
                <a16:creationId xmlns:a16="http://schemas.microsoft.com/office/drawing/2014/main" id="{E1B8E579-11F0-49FC-A37E-2BAF84AD4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Segno di moltiplicazione 12">
            <a:extLst>
              <a:ext uri="{FF2B5EF4-FFF2-40B4-BE49-F238E27FC236}">
                <a16:creationId xmlns:a16="http://schemas.microsoft.com/office/drawing/2014/main" id="{B8B15F6E-1AD7-4531-A0B3-E8FAB9FC4CF0}"/>
              </a:ext>
            </a:extLst>
          </p:cNvPr>
          <p:cNvSpPr/>
          <p:nvPr/>
        </p:nvSpPr>
        <p:spPr>
          <a:xfrm>
            <a:off x="-717637" y="2473529"/>
            <a:ext cx="13508414" cy="277631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dist="114300" dir="2700000" algn="tl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2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AutoShape 2" descr="Segno Rosso X Simbolo Grafico Del Segno Trasversale Colpi Attraversati  Della Spazzola Illustrazione Vettoriale - Illustrazione di contrassegno,  manoscritto: 154904254">
            <a:extLst>
              <a:ext uri="{FF2B5EF4-FFF2-40B4-BE49-F238E27FC236}">
                <a16:creationId xmlns:a16="http://schemas.microsoft.com/office/drawing/2014/main" id="{E1B8E579-11F0-49FC-A37E-2BAF84AD4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4D0D657-37BC-4733-A8EB-D20B0EF6F9E3}"/>
              </a:ext>
            </a:extLst>
          </p:cNvPr>
          <p:cNvSpPr txBox="1"/>
          <p:nvPr/>
        </p:nvSpPr>
        <p:spPr>
          <a:xfrm>
            <a:off x="261257" y="4573826"/>
            <a:ext cx="116694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In presenza, con l’obbligo di indossare dispositivi di protezione delle vie respiratorie di tipo FFP2 per almeno 10 giorni, Si raccomanda di non consumare pasti a scuola a meno che non possa essere mantenuta una distanza interpersonale di almeno 2 metri	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C3B52E-6593-4F1C-B153-3E1209DCAEED}"/>
              </a:ext>
            </a:extLst>
          </p:cNvPr>
          <p:cNvSpPr txBox="1"/>
          <p:nvPr/>
        </p:nvSpPr>
        <p:spPr>
          <a:xfrm>
            <a:off x="261257" y="403392"/>
            <a:ext cx="11669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SCUOLA SECONDARIA DI SECONDO GRADO	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CF38C8-146F-4624-A9A9-E2ED450011BF}"/>
              </a:ext>
            </a:extLst>
          </p:cNvPr>
          <p:cNvSpPr txBox="1"/>
          <p:nvPr/>
        </p:nvSpPr>
        <p:spPr>
          <a:xfrm>
            <a:off x="261257" y="996077"/>
            <a:ext cx="11669486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SITUAZIONE 1: Presenza di un solo caso positivo in classe (tra studenti e docenti)	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0213ADA-317E-4E2F-AC7D-05CC79C77B1E}"/>
              </a:ext>
            </a:extLst>
          </p:cNvPr>
          <p:cNvSpPr txBox="1"/>
          <p:nvPr/>
        </p:nvSpPr>
        <p:spPr>
          <a:xfrm>
            <a:off x="261257" y="2347871"/>
            <a:ext cx="116694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Auto-sorveglianza sia per i compagni di classe che per il personale (della scuola ed esterno) che ha svolto attività in presenza nella classe dal caso positivo per almeno 4 ore, anche non continuative, in una delle due giornate precedenti l’insorgenza del caso	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25E3F06-107C-455C-851E-9C653EAD093F}"/>
              </a:ext>
            </a:extLst>
          </p:cNvPr>
          <p:cNvSpPr txBox="1"/>
          <p:nvPr/>
        </p:nvSpPr>
        <p:spPr>
          <a:xfrm>
            <a:off x="261257" y="1788891"/>
            <a:ext cx="1166948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MISURA SANITARIA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649C4C1-CC41-4712-B8B4-A0DEBB2B4D14}"/>
              </a:ext>
            </a:extLst>
          </p:cNvPr>
          <p:cNvSpPr txBox="1"/>
          <p:nvPr/>
        </p:nvSpPr>
        <p:spPr>
          <a:xfrm>
            <a:off x="261257" y="4014846"/>
            <a:ext cx="11669486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ATTIVITA’ DIDATTICA</a:t>
            </a:r>
          </a:p>
        </p:txBody>
      </p:sp>
    </p:spTree>
    <p:extLst>
      <p:ext uri="{BB962C8B-B14F-4D97-AF65-F5344CB8AC3E}">
        <p14:creationId xmlns:p14="http://schemas.microsoft.com/office/powerpoint/2010/main" val="74923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AutoShape 2" descr="Segno Rosso X Simbolo Grafico Del Segno Trasversale Colpi Attraversati  Della Spazzola Illustrazione Vettoriale - Illustrazione di contrassegno,  manoscritto: 154904254">
            <a:extLst>
              <a:ext uri="{FF2B5EF4-FFF2-40B4-BE49-F238E27FC236}">
                <a16:creationId xmlns:a16="http://schemas.microsoft.com/office/drawing/2014/main" id="{E1B8E579-11F0-49FC-A37E-2BAF84AD4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C3B52E-6593-4F1C-B153-3E1209DCAEED}"/>
              </a:ext>
            </a:extLst>
          </p:cNvPr>
          <p:cNvSpPr txBox="1"/>
          <p:nvPr/>
        </p:nvSpPr>
        <p:spPr>
          <a:xfrm>
            <a:off x="261257" y="403392"/>
            <a:ext cx="11669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SCUOLA SECONDARIA DI SECONDO GRADO	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CF38C8-146F-4624-A9A9-E2ED450011BF}"/>
              </a:ext>
            </a:extLst>
          </p:cNvPr>
          <p:cNvSpPr txBox="1"/>
          <p:nvPr/>
        </p:nvSpPr>
        <p:spPr>
          <a:xfrm>
            <a:off x="261257" y="894811"/>
            <a:ext cx="11669486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SITUAZIONE 2: Presenza di due casi positivi nella medesima classe </a:t>
            </a:r>
            <a:r>
              <a:rPr lang="it-IT" sz="20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(tra studenti e docenti</a:t>
            </a:r>
            <a:endParaRPr lang="it-IT" sz="2400" b="1" i="0" u="none" strike="noStrike" baseline="0" dirty="0">
              <a:solidFill>
                <a:schemeClr val="bg1"/>
              </a:solidFill>
              <a:latin typeface="Titillium Web" panose="00000300000000000000" pitchFamily="2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0213ADA-317E-4E2F-AC7D-05CC79C77B1E}"/>
              </a:ext>
            </a:extLst>
          </p:cNvPr>
          <p:cNvSpPr txBox="1"/>
          <p:nvPr/>
        </p:nvSpPr>
        <p:spPr>
          <a:xfrm>
            <a:off x="261257" y="2347871"/>
            <a:ext cx="31931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	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25E3F06-107C-455C-851E-9C653EAD093F}"/>
              </a:ext>
            </a:extLst>
          </p:cNvPr>
          <p:cNvSpPr txBox="1"/>
          <p:nvPr/>
        </p:nvSpPr>
        <p:spPr>
          <a:xfrm>
            <a:off x="4122057" y="2077601"/>
            <a:ext cx="780868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MISURA SANITARIA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649C4C1-CC41-4712-B8B4-A0DEBB2B4D14}"/>
              </a:ext>
            </a:extLst>
          </p:cNvPr>
          <p:cNvSpPr txBox="1"/>
          <p:nvPr/>
        </p:nvSpPr>
        <p:spPr>
          <a:xfrm>
            <a:off x="4122055" y="4014846"/>
            <a:ext cx="7808687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ATTIVITA’ DIDATTICA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DE1AD07-342F-4B25-9C35-A1A287447E3A}"/>
              </a:ext>
            </a:extLst>
          </p:cNvPr>
          <p:cNvSpPr txBox="1"/>
          <p:nvPr/>
        </p:nvSpPr>
        <p:spPr>
          <a:xfrm>
            <a:off x="1335313" y="7074658"/>
            <a:ext cx="8496301" cy="4319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lang="it-IT" sz="2000" dirty="0">
              <a:latin typeface="Times New Roman"/>
              <a:cs typeface="Times New Roman"/>
            </a:endParaRPr>
          </a:p>
          <a:p>
            <a:pPr marL="470534" marR="64769">
              <a:lnSpc>
                <a:spcPts val="1070"/>
              </a:lnSpc>
              <a:buAutoNum type="alphaUcParenR" startAt="2"/>
              <a:tabLst>
                <a:tab pos="660400" algn="l"/>
              </a:tabLst>
            </a:pPr>
            <a:r>
              <a:rPr lang="it-IT" sz="1800" b="1" dirty="0">
                <a:latin typeface="Verdana"/>
                <a:cs typeface="Verdana"/>
              </a:rPr>
              <a:t>Per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gli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alunni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che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hanno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concluso </a:t>
            </a:r>
            <a:r>
              <a:rPr lang="it-IT" sz="1800" b="1" dirty="0">
                <a:latin typeface="Verdana"/>
                <a:cs typeface="Verdana"/>
              </a:rPr>
              <a:t>il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ciclo</a:t>
            </a:r>
            <a:r>
              <a:rPr lang="it-IT" sz="1800" b="1" spc="-1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vaccinale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primario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dirty="0">
                <a:latin typeface="Verdana"/>
                <a:cs typeface="Verdana"/>
              </a:rPr>
              <a:t>(2 </a:t>
            </a:r>
            <a:r>
              <a:rPr lang="it-IT" sz="1800" b="1" spc="-5" dirty="0">
                <a:latin typeface="Verdana"/>
                <a:cs typeface="Verdana"/>
              </a:rPr>
              <a:t>dosi)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dirty="0">
                <a:latin typeface="Verdana"/>
                <a:cs typeface="Verdana"/>
              </a:rPr>
              <a:t>o</a:t>
            </a:r>
            <a:r>
              <a:rPr lang="it-IT" sz="1800" b="1" spc="-5" dirty="0">
                <a:latin typeface="Verdana"/>
                <a:cs typeface="Verdana"/>
              </a:rPr>
              <a:t> che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siano</a:t>
            </a:r>
            <a:r>
              <a:rPr lang="it-IT" sz="1800" b="1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guariti</a:t>
            </a:r>
            <a:r>
              <a:rPr lang="it-IT" sz="1800" b="1" spc="1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da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meno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di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120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giorni</a:t>
            </a:r>
            <a:r>
              <a:rPr lang="it-IT" sz="1800" b="1" spc="15" dirty="0">
                <a:latin typeface="Verdana"/>
                <a:cs typeface="Verdana"/>
              </a:rPr>
              <a:t> </a:t>
            </a:r>
            <a:r>
              <a:rPr lang="it-IT" sz="1800" b="1" dirty="0">
                <a:latin typeface="Verdana"/>
                <a:cs typeface="Verdana"/>
              </a:rPr>
              <a:t>e</a:t>
            </a:r>
            <a:r>
              <a:rPr lang="it-IT" sz="1800" b="1" spc="10" dirty="0">
                <a:latin typeface="Verdana"/>
                <a:cs typeface="Verdana"/>
              </a:rPr>
              <a:t> </a:t>
            </a:r>
            <a:r>
              <a:rPr lang="it-IT" sz="1800" b="1" spc="-10" dirty="0">
                <a:latin typeface="Verdana"/>
                <a:cs typeface="Verdana"/>
              </a:rPr>
              <a:t>per </a:t>
            </a:r>
            <a:r>
              <a:rPr lang="it-IT" sz="1800" b="1" spc="-290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coloro </a:t>
            </a:r>
            <a:r>
              <a:rPr lang="it-IT" sz="1800" b="1" dirty="0">
                <a:latin typeface="Verdana"/>
                <a:cs typeface="Verdana"/>
              </a:rPr>
              <a:t>ai</a:t>
            </a:r>
            <a:r>
              <a:rPr lang="it-IT" sz="1800" b="1" spc="1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quali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dirty="0">
                <a:latin typeface="Verdana"/>
                <a:cs typeface="Verdana"/>
              </a:rPr>
              <a:t>sia stata </a:t>
            </a:r>
            <a:r>
              <a:rPr lang="it-IT" sz="1800" b="1" spc="-5" dirty="0">
                <a:latin typeface="Verdana"/>
                <a:cs typeface="Verdana"/>
              </a:rPr>
              <a:t>somministrata</a:t>
            </a:r>
            <a:r>
              <a:rPr lang="it-IT" sz="1800" b="1" spc="2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successivamente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dirty="0">
                <a:latin typeface="Verdana"/>
                <a:cs typeface="Verdana"/>
              </a:rPr>
              <a:t>la </a:t>
            </a:r>
            <a:r>
              <a:rPr lang="it-IT" sz="1800" b="1" spc="-5" dirty="0">
                <a:latin typeface="Verdana"/>
                <a:cs typeface="Verdana"/>
              </a:rPr>
              <a:t>dose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di</a:t>
            </a:r>
            <a:r>
              <a:rPr lang="it-IT" sz="1800" b="1" spc="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richiamo:</a:t>
            </a:r>
            <a:endParaRPr lang="it-IT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it-IT" sz="1800" dirty="0">
              <a:latin typeface="Times New Roman"/>
              <a:cs typeface="Times New Roman"/>
            </a:endParaRPr>
          </a:p>
          <a:p>
            <a:pPr marL="470534">
              <a:lnSpc>
                <a:spcPct val="100000"/>
              </a:lnSpc>
            </a:pPr>
            <a:r>
              <a:rPr lang="it-IT" sz="1800" b="1" spc="-5" dirty="0">
                <a:latin typeface="Verdana"/>
                <a:cs typeface="Verdana"/>
              </a:rPr>
              <a:t>MISURA</a:t>
            </a:r>
            <a:r>
              <a:rPr lang="it-IT" sz="1800" b="1" spc="-15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SANITARIA</a:t>
            </a:r>
            <a:r>
              <a:rPr lang="it-IT" sz="1800" spc="-5" dirty="0">
                <a:latin typeface="Verdana"/>
                <a:cs typeface="Verdana"/>
              </a:rPr>
              <a:t>:</a:t>
            </a:r>
            <a:r>
              <a:rPr lang="it-IT" sz="1800" spc="-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auto-sorveglianza</a:t>
            </a:r>
            <a:endParaRPr lang="it-IT"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it-IT" sz="2000" dirty="0">
              <a:latin typeface="Times New Roman"/>
              <a:cs typeface="Times New Roman"/>
            </a:endParaRPr>
          </a:p>
          <a:p>
            <a:pPr marL="470534" marR="215900">
              <a:lnSpc>
                <a:spcPct val="99700"/>
              </a:lnSpc>
            </a:pPr>
            <a:r>
              <a:rPr lang="it-IT" sz="1800" b="1" spc="-5" dirty="0">
                <a:latin typeface="Verdana"/>
                <a:cs typeface="Verdana"/>
              </a:rPr>
              <a:t>ATTIVITA’</a:t>
            </a:r>
            <a:r>
              <a:rPr lang="it-IT" sz="1800" b="1" dirty="0">
                <a:latin typeface="Verdana"/>
                <a:cs typeface="Verdana"/>
              </a:rPr>
              <a:t> </a:t>
            </a:r>
            <a:r>
              <a:rPr lang="it-IT" sz="1800" b="1" spc="-5" dirty="0">
                <a:latin typeface="Verdana"/>
                <a:cs typeface="Verdana"/>
              </a:rPr>
              <a:t>DIDATTICA</a:t>
            </a:r>
            <a:r>
              <a:rPr lang="it-IT" sz="1800" spc="-5" dirty="0">
                <a:latin typeface="Verdana"/>
                <a:cs typeface="Verdana"/>
              </a:rPr>
              <a:t>: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In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presenza,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con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l’obbligo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di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indossare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dispositivi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di </a:t>
            </a:r>
            <a:r>
              <a:rPr lang="it-IT" sz="1800" spc="-5" dirty="0">
                <a:latin typeface="Verdana"/>
                <a:cs typeface="Verdana"/>
              </a:rPr>
              <a:t>protezione</a:t>
            </a:r>
            <a:r>
              <a:rPr lang="it-IT" sz="1800" dirty="0">
                <a:latin typeface="Verdana"/>
                <a:cs typeface="Verdana"/>
              </a:rPr>
              <a:t> delle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vie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respiratorie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di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tipo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FFP2</a:t>
            </a:r>
            <a:r>
              <a:rPr lang="it-IT" sz="1800" spc="-2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per 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almeno</a:t>
            </a:r>
            <a:r>
              <a:rPr lang="it-IT" sz="1800" dirty="0">
                <a:latin typeface="Verdana"/>
                <a:cs typeface="Verdana"/>
              </a:rPr>
              <a:t> 10 </a:t>
            </a:r>
            <a:r>
              <a:rPr lang="it-IT" sz="1800" spc="-5" dirty="0">
                <a:latin typeface="Verdana"/>
                <a:cs typeface="Verdana"/>
              </a:rPr>
              <a:t>giorni,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Si</a:t>
            </a:r>
            <a:r>
              <a:rPr lang="it-IT" sz="180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raccomanda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di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non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consumare</a:t>
            </a:r>
            <a:r>
              <a:rPr lang="it-IT" sz="1800" spc="2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pasti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a </a:t>
            </a:r>
            <a:r>
              <a:rPr lang="it-IT" sz="1800" spc="-5" dirty="0">
                <a:latin typeface="Verdana"/>
                <a:cs typeface="Verdana"/>
              </a:rPr>
              <a:t>scuola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a </a:t>
            </a:r>
            <a:r>
              <a:rPr lang="it-IT" sz="1800" spc="-5" dirty="0">
                <a:latin typeface="Verdana"/>
                <a:cs typeface="Verdana"/>
              </a:rPr>
              <a:t>meno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che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non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possa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essere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mantenuta </a:t>
            </a:r>
            <a:r>
              <a:rPr lang="it-IT" sz="1800" spc="-10" dirty="0">
                <a:latin typeface="Verdana"/>
                <a:cs typeface="Verdana"/>
              </a:rPr>
              <a:t>una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distanza </a:t>
            </a:r>
            <a:r>
              <a:rPr lang="it-IT" sz="180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interpersonale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di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almeno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2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metri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per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il</a:t>
            </a:r>
            <a:r>
              <a:rPr lang="it-IT" sz="1800" spc="-5" dirty="0">
                <a:latin typeface="Verdana"/>
                <a:cs typeface="Verdana"/>
              </a:rPr>
              <a:t> personale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(della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scuola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ed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esterno)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che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ha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svolto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attività</a:t>
            </a:r>
            <a:r>
              <a:rPr lang="it-IT" sz="1800" spc="-3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in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presenza</a:t>
            </a:r>
            <a:r>
              <a:rPr lang="it-IT" sz="1800" spc="2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nella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classe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dal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caso </a:t>
            </a:r>
            <a:r>
              <a:rPr lang="it-IT" sz="1800" spc="-30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positivo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per </a:t>
            </a:r>
            <a:r>
              <a:rPr lang="it-IT" sz="1800" spc="-5" dirty="0">
                <a:latin typeface="Verdana"/>
                <a:cs typeface="Verdana"/>
              </a:rPr>
              <a:t>almeno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4 ore, </a:t>
            </a:r>
            <a:r>
              <a:rPr lang="it-IT" sz="1800" spc="-5" dirty="0">
                <a:latin typeface="Verdana"/>
                <a:cs typeface="Verdana"/>
              </a:rPr>
              <a:t>anche</a:t>
            </a:r>
            <a:r>
              <a:rPr lang="it-IT" sz="1800" spc="2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non</a:t>
            </a:r>
            <a:r>
              <a:rPr lang="it-IT" sz="1800" spc="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continuative,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in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spc="-10" dirty="0">
                <a:latin typeface="Verdana"/>
                <a:cs typeface="Verdana"/>
              </a:rPr>
              <a:t>una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delle</a:t>
            </a:r>
            <a:r>
              <a:rPr lang="it-IT" sz="1800" spc="-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due</a:t>
            </a:r>
            <a:r>
              <a:rPr lang="it-IT" sz="1800" spc="1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giornate precedenti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l’insorgenza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del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caso</a:t>
            </a:r>
            <a:r>
              <a:rPr lang="it-IT" sz="1800" spc="20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si</a:t>
            </a:r>
            <a:r>
              <a:rPr lang="it-IT" sz="1800" spc="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applica</a:t>
            </a:r>
            <a:r>
              <a:rPr lang="it-IT" sz="1800" spc="-5" dirty="0">
                <a:latin typeface="Verdana"/>
                <a:cs typeface="Verdana"/>
              </a:rPr>
              <a:t> </a:t>
            </a:r>
            <a:r>
              <a:rPr lang="it-IT" sz="1800" dirty="0">
                <a:latin typeface="Verdana"/>
                <a:cs typeface="Verdana"/>
              </a:rPr>
              <a:t>la</a:t>
            </a:r>
            <a:r>
              <a:rPr lang="it-IT" sz="1800" spc="-15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misura </a:t>
            </a:r>
            <a:r>
              <a:rPr lang="it-IT" sz="1800" dirty="0">
                <a:latin typeface="Verdana"/>
                <a:cs typeface="Verdana"/>
              </a:rPr>
              <a:t> </a:t>
            </a:r>
            <a:r>
              <a:rPr lang="it-IT" sz="1800" spc="-5" dirty="0">
                <a:latin typeface="Verdana"/>
                <a:cs typeface="Verdana"/>
              </a:rPr>
              <a:t>sanitaria dell’auto-sorveglianza</a:t>
            </a:r>
            <a:endParaRPr lang="it-IT" sz="1800" dirty="0">
              <a:latin typeface="Verdana"/>
              <a:cs typeface="Verdana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DA615EE-DBCB-4079-9E9A-D9BB05C958AA}"/>
              </a:ext>
            </a:extLst>
          </p:cNvPr>
          <p:cNvSpPr txBox="1"/>
          <p:nvPr/>
        </p:nvSpPr>
        <p:spPr>
          <a:xfrm>
            <a:off x="616857" y="1491611"/>
            <a:ext cx="11669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">
              <a:lnSpc>
                <a:spcPct val="100000"/>
              </a:lnSpc>
              <a:spcBef>
                <a:spcPts val="85"/>
              </a:spcBef>
            </a:pP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MISURE</a:t>
            </a:r>
            <a:r>
              <a:rPr lang="it-IT" sz="18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SANITARIE</a:t>
            </a:r>
            <a:r>
              <a:rPr lang="it-IT" sz="1800" b="1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ED</a:t>
            </a:r>
            <a:r>
              <a:rPr lang="it-IT" sz="18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ATTIVITA’</a:t>
            </a:r>
            <a:r>
              <a:rPr lang="it-IT" sz="1800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DIDATTICA</a:t>
            </a:r>
            <a:r>
              <a:rPr lang="it-IT" sz="18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DIFFERENZIATE</a:t>
            </a:r>
            <a:r>
              <a:rPr lang="it-IT" sz="18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dirty="0"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18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dirty="0">
                <a:latin typeface="Titillium Web" panose="00000300000000000000" pitchFamily="2" charset="0"/>
                <a:cs typeface="Verdana"/>
              </a:rPr>
              <a:t>FUNZIONE</a:t>
            </a:r>
            <a:r>
              <a:rPr lang="it-IT" sz="1800" b="1" spc="-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DELLO</a:t>
            </a:r>
            <a:r>
              <a:rPr lang="it-IT" sz="18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STATO</a:t>
            </a:r>
            <a:r>
              <a:rPr lang="it-IT" sz="18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VACCINALE:</a:t>
            </a:r>
            <a:endParaRPr lang="it-IT" sz="1800" dirty="0"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E9A4B20-AD76-4A1E-925B-AE4F76E1C580}"/>
              </a:ext>
            </a:extLst>
          </p:cNvPr>
          <p:cNvSpPr txBox="1"/>
          <p:nvPr/>
        </p:nvSpPr>
        <p:spPr>
          <a:xfrm>
            <a:off x="261257" y="2077601"/>
            <a:ext cx="3860797" cy="349732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txBody>
          <a:bodyPr wrap="square">
            <a:noAutofit/>
          </a:bodyPr>
          <a:lstStyle/>
          <a:p>
            <a:pPr>
              <a:spcBef>
                <a:spcPts val="45"/>
              </a:spcBef>
            </a:pPr>
            <a:endParaRPr lang="it-IT" sz="1100" dirty="0">
              <a:latin typeface="Titillium Web" panose="00000300000000000000" pitchFamily="2" charset="0"/>
              <a:cs typeface="Times New Roman"/>
            </a:endParaRPr>
          </a:p>
          <a:p>
            <a:pPr marL="13335" marR="243840" indent="474980">
              <a:buAutoNum type="alphaUcParenR"/>
              <a:tabLst>
                <a:tab pos="680085" algn="l"/>
              </a:tabLst>
            </a:pP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gli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alunni</a:t>
            </a:r>
            <a:r>
              <a:rPr lang="it-IT" sz="2200" b="1" spc="2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non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hanno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concluso</a:t>
            </a:r>
            <a:r>
              <a:rPr lang="it-IT" sz="2200" b="1" spc="-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il</a:t>
            </a:r>
            <a:r>
              <a:rPr lang="it-IT" sz="2200" b="1" spc="2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ciclo</a:t>
            </a:r>
            <a:r>
              <a:rPr lang="it-IT" sz="2200" b="1" spc="-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vaccinale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primario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(2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dosi)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o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che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lo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abbiano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concluso da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più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120 </a:t>
            </a:r>
            <a:r>
              <a:rPr lang="it-IT" sz="2200" b="1" spc="-29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giorni,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siano guariti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da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più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120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quali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non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 stata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somministrata</a:t>
            </a:r>
            <a:r>
              <a:rPr lang="it-IT" sz="2200" b="1" spc="2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dose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richiamo:</a:t>
            </a:r>
            <a:endParaRPr lang="it-IT" sz="2200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B56C2A0-D70B-4DFB-B7B2-B01D0A6D31B5}"/>
              </a:ext>
            </a:extLst>
          </p:cNvPr>
          <p:cNvSpPr txBox="1"/>
          <p:nvPr/>
        </p:nvSpPr>
        <p:spPr>
          <a:xfrm>
            <a:off x="4122053" y="2727395"/>
            <a:ext cx="76717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Quarantena</a:t>
            </a:r>
            <a:r>
              <a:rPr lang="it-IT" sz="2400" b="1" spc="3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10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giorni</a:t>
            </a:r>
            <a:r>
              <a:rPr lang="it-IT" sz="24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con</a:t>
            </a:r>
            <a:r>
              <a:rPr lang="it-IT" sz="24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test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4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uscita</a:t>
            </a:r>
            <a:r>
              <a:rPr lang="it-IT" sz="24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(tampone</a:t>
            </a:r>
            <a:r>
              <a:rPr lang="it-IT" sz="24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molecolare</a:t>
            </a:r>
            <a:r>
              <a:rPr lang="it-IT" sz="24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o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antigenico)</a:t>
            </a:r>
            <a:r>
              <a:rPr lang="it-IT" sz="24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con</a:t>
            </a:r>
            <a:r>
              <a:rPr lang="it-IT" sz="24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risultato</a:t>
            </a:r>
            <a:r>
              <a:rPr lang="it-IT" sz="24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negativo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CF3015A-4A5D-46B9-BCE1-3557C5643963}"/>
              </a:ext>
            </a:extLst>
          </p:cNvPr>
          <p:cNvSpPr txBox="1"/>
          <p:nvPr/>
        </p:nvSpPr>
        <p:spPr>
          <a:xfrm>
            <a:off x="4259033" y="4651062"/>
            <a:ext cx="76717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400" b="1" dirty="0">
                <a:latin typeface="Titillium Web" panose="00000300000000000000" pitchFamily="2" charset="0"/>
                <a:cs typeface="Verdana"/>
              </a:rPr>
              <a:t>è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sospesa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l’attività</a:t>
            </a:r>
            <a:r>
              <a:rPr lang="it-IT" sz="2400" b="1" spc="-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in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presenza,</a:t>
            </a:r>
            <a:r>
              <a:rPr lang="it-IT" sz="24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si</a:t>
            </a:r>
            <a:r>
              <a:rPr lang="it-IT" sz="24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applica</a:t>
            </a:r>
            <a:r>
              <a:rPr lang="it-IT" sz="2400" b="1" spc="-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la didattica</a:t>
            </a:r>
            <a:r>
              <a:rPr lang="it-IT" sz="2400" b="1" spc="-3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digitale</a:t>
            </a:r>
            <a:r>
              <a:rPr lang="it-IT" sz="2400" b="1" spc="-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integrata</a:t>
            </a:r>
            <a:r>
              <a:rPr lang="it-IT" sz="2400" b="1" spc="-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per la</a:t>
            </a:r>
            <a:r>
              <a:rPr lang="it-IT" sz="24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durata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 di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10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giorni.</a:t>
            </a:r>
            <a:endParaRPr lang="it-IT" sz="2400" b="1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31526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AutoShape 2" descr="Segno Rosso X Simbolo Grafico Del Segno Trasversale Colpi Attraversati  Della Spazzola Illustrazione Vettoriale - Illustrazione di contrassegno,  manoscritto: 154904254">
            <a:extLst>
              <a:ext uri="{FF2B5EF4-FFF2-40B4-BE49-F238E27FC236}">
                <a16:creationId xmlns:a16="http://schemas.microsoft.com/office/drawing/2014/main" id="{E1B8E579-11F0-49FC-A37E-2BAF84AD4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2" y="284403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C3B52E-6593-4F1C-B153-3E1209DCAEED}"/>
              </a:ext>
            </a:extLst>
          </p:cNvPr>
          <p:cNvSpPr txBox="1"/>
          <p:nvPr/>
        </p:nvSpPr>
        <p:spPr>
          <a:xfrm>
            <a:off x="261257" y="403392"/>
            <a:ext cx="11669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SCUOLA SECONDARIA DI SECONDO GRADO	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CF38C8-146F-4624-A9A9-E2ED450011BF}"/>
              </a:ext>
            </a:extLst>
          </p:cNvPr>
          <p:cNvSpPr txBox="1"/>
          <p:nvPr/>
        </p:nvSpPr>
        <p:spPr>
          <a:xfrm>
            <a:off x="261257" y="894811"/>
            <a:ext cx="11669486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SITUAZIONE 3: Presenza di due casi positivi nella medesima classe </a:t>
            </a:r>
            <a:r>
              <a:rPr lang="it-IT" sz="20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(tra studenti e docenti</a:t>
            </a:r>
            <a:endParaRPr lang="it-IT" sz="2400" b="1" i="0" u="none" strike="noStrike" baseline="0" dirty="0">
              <a:solidFill>
                <a:schemeClr val="bg1"/>
              </a:solidFill>
              <a:latin typeface="Titillium Web" panose="00000300000000000000" pitchFamily="2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0213ADA-317E-4E2F-AC7D-05CC79C77B1E}"/>
              </a:ext>
            </a:extLst>
          </p:cNvPr>
          <p:cNvSpPr txBox="1"/>
          <p:nvPr/>
        </p:nvSpPr>
        <p:spPr>
          <a:xfrm>
            <a:off x="261259" y="1915310"/>
            <a:ext cx="31931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	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25E3F06-107C-455C-851E-9C653EAD093F}"/>
              </a:ext>
            </a:extLst>
          </p:cNvPr>
          <p:cNvSpPr txBox="1"/>
          <p:nvPr/>
        </p:nvSpPr>
        <p:spPr>
          <a:xfrm>
            <a:off x="4122057" y="1558567"/>
            <a:ext cx="780868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MISURA SANITARIA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649C4C1-CC41-4712-B8B4-A0DEBB2B4D14}"/>
              </a:ext>
            </a:extLst>
          </p:cNvPr>
          <p:cNvSpPr txBox="1"/>
          <p:nvPr/>
        </p:nvSpPr>
        <p:spPr>
          <a:xfrm>
            <a:off x="4122054" y="4274771"/>
            <a:ext cx="7808687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ATTIVITA’ DIDATTICA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E9A4B20-AD76-4A1E-925B-AE4F76E1C580}"/>
              </a:ext>
            </a:extLst>
          </p:cNvPr>
          <p:cNvSpPr txBox="1"/>
          <p:nvPr/>
        </p:nvSpPr>
        <p:spPr>
          <a:xfrm>
            <a:off x="261257" y="1563517"/>
            <a:ext cx="3860797" cy="476471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txBody>
          <a:bodyPr wrap="square" anchor="ctr">
            <a:noAutofit/>
          </a:bodyPr>
          <a:lstStyle/>
          <a:p>
            <a:pPr>
              <a:spcBef>
                <a:spcPts val="45"/>
              </a:spcBef>
            </a:pPr>
            <a:endParaRPr lang="it-IT" sz="1050" dirty="0">
              <a:solidFill>
                <a:srgbClr val="FF0000"/>
              </a:solidFill>
              <a:latin typeface="Titillium Web" panose="00000300000000000000" pitchFamily="2" charset="0"/>
              <a:cs typeface="Times New Roman"/>
            </a:endParaRPr>
          </a:p>
          <a:p>
            <a:pPr>
              <a:spcBef>
                <a:spcPts val="45"/>
              </a:spcBef>
            </a:pPr>
            <a:endParaRPr lang="it-IT" sz="1050" dirty="0">
              <a:solidFill>
                <a:srgbClr val="FF0000"/>
              </a:solidFill>
              <a:latin typeface="Titillium Web" panose="00000300000000000000" pitchFamily="2" charset="0"/>
              <a:cs typeface="Times New Roman"/>
            </a:endParaRPr>
          </a:p>
          <a:p>
            <a:pPr marL="470534" marR="64769">
              <a:buAutoNum type="alphaUcParenR" startAt="2"/>
              <a:tabLst>
                <a:tab pos="660400" algn="l"/>
              </a:tabLst>
            </a:pP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Per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gli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alunni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hanno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concluso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il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ciclo</a:t>
            </a:r>
            <a:r>
              <a:rPr lang="it-IT" sz="2200" b="1" spc="-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vaccinale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primario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(2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dosi)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o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che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siano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guariti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da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meno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120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 </a:t>
            </a:r>
            <a:r>
              <a:rPr lang="it-IT" sz="2200" b="1" spc="-29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coloro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quali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 stata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somministrata</a:t>
            </a:r>
            <a:r>
              <a:rPr lang="it-IT" sz="2200" b="1" spc="2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successivamente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dose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richiamo:</a:t>
            </a:r>
            <a:endParaRPr lang="it-IT" sz="2200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B56C2A0-D70B-4DFB-B7B2-B01D0A6D31B5}"/>
              </a:ext>
            </a:extLst>
          </p:cNvPr>
          <p:cNvSpPr txBox="1"/>
          <p:nvPr/>
        </p:nvSpPr>
        <p:spPr>
          <a:xfrm>
            <a:off x="4252683" y="2107704"/>
            <a:ext cx="767805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auto-sorveglianza</a:t>
            </a:r>
          </a:p>
          <a:p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er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il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personale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(della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scuola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ed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esterno)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che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ha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svolto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attività</a:t>
            </a:r>
            <a:r>
              <a:rPr lang="it-IT" sz="2200" b="1" spc="-3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presenza</a:t>
            </a:r>
            <a:r>
              <a:rPr lang="it-IT" sz="2200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nella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classe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dal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caso </a:t>
            </a:r>
            <a:r>
              <a:rPr lang="it-IT" sz="2200" b="1" spc="-30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positivo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per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almeno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4 ore,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anche</a:t>
            </a:r>
            <a:r>
              <a:rPr lang="it-IT" sz="2200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non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continuative,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una</a:t>
            </a:r>
            <a:r>
              <a:rPr lang="it-IT" sz="22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delle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due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giornate precedenti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l’insorgenza</a:t>
            </a:r>
            <a:r>
              <a:rPr lang="it-IT" sz="22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caso</a:t>
            </a:r>
            <a:r>
              <a:rPr lang="it-IT" sz="22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si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applica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la</a:t>
            </a:r>
            <a:r>
              <a:rPr lang="it-IT" sz="2200" b="1" spc="-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misura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sanitaria dell’auto-sorveglianza</a:t>
            </a:r>
            <a:endParaRPr lang="it-IT" sz="2200" b="1" dirty="0"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CF3015A-4A5D-46B9-BCE1-3557C5643963}"/>
              </a:ext>
            </a:extLst>
          </p:cNvPr>
          <p:cNvSpPr txBox="1"/>
          <p:nvPr/>
        </p:nvSpPr>
        <p:spPr>
          <a:xfrm>
            <a:off x="4197802" y="4768365"/>
            <a:ext cx="767170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presenza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,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con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l’obbligo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indossare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dispositivi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di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protezione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 delle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vie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respiratorie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tipo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FFP2</a:t>
            </a:r>
            <a:r>
              <a:rPr lang="it-IT" sz="2200" b="1" spc="-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per 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almeno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 10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giorni.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it-IT" b="1" spc="-5" dirty="0">
                <a:latin typeface="Titillium Web" panose="00000300000000000000" pitchFamily="2" charset="0"/>
                <a:cs typeface="Verdana"/>
              </a:rPr>
              <a:t>Si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raccomanda</a:t>
            </a:r>
            <a:r>
              <a:rPr lang="it-IT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di</a:t>
            </a:r>
            <a:r>
              <a:rPr lang="it-IT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non</a:t>
            </a:r>
            <a:r>
              <a:rPr lang="it-IT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consumare</a:t>
            </a:r>
            <a:r>
              <a:rPr lang="it-IT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pasti</a:t>
            </a:r>
            <a:r>
              <a:rPr lang="it-IT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a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scuola</a:t>
            </a:r>
            <a:r>
              <a:rPr lang="it-IT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a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meno</a:t>
            </a:r>
            <a:r>
              <a:rPr lang="it-IT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che</a:t>
            </a:r>
            <a:r>
              <a:rPr lang="it-IT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non</a:t>
            </a:r>
            <a:r>
              <a:rPr lang="it-IT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possa</a:t>
            </a:r>
            <a:r>
              <a:rPr lang="it-IT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essere</a:t>
            </a:r>
            <a:r>
              <a:rPr lang="it-IT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mantenuta </a:t>
            </a:r>
            <a:r>
              <a:rPr lang="it-IT" b="1" spc="-10" dirty="0">
                <a:latin typeface="Titillium Web" panose="00000300000000000000" pitchFamily="2" charset="0"/>
                <a:cs typeface="Verdana"/>
              </a:rPr>
              <a:t>una</a:t>
            </a:r>
            <a:r>
              <a:rPr lang="it-IT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distanza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interpersonale</a:t>
            </a:r>
            <a:r>
              <a:rPr lang="it-IT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di</a:t>
            </a:r>
            <a:r>
              <a:rPr lang="it-IT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spc="-5" dirty="0">
                <a:latin typeface="Titillium Web" panose="00000300000000000000" pitchFamily="2" charset="0"/>
                <a:cs typeface="Verdana"/>
              </a:rPr>
              <a:t>almeno</a:t>
            </a:r>
            <a:r>
              <a:rPr lang="it-IT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2</a:t>
            </a:r>
            <a:r>
              <a:rPr lang="it-IT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b="1" dirty="0">
                <a:latin typeface="Titillium Web" panose="00000300000000000000" pitchFamily="2" charset="0"/>
                <a:cs typeface="Verdana"/>
              </a:rPr>
              <a:t>metri</a:t>
            </a:r>
            <a:r>
              <a:rPr lang="it-IT" b="1" spc="10" dirty="0">
                <a:latin typeface="Titillium Web" panose="00000300000000000000" pitchFamily="2" charset="0"/>
                <a:cs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11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AutoShape 2" descr="Segno Rosso X Simbolo Grafico Del Segno Trasversale Colpi Attraversati  Della Spazzola Illustrazione Vettoriale - Illustrazione di contrassegno,  manoscritto: 154904254">
            <a:extLst>
              <a:ext uri="{FF2B5EF4-FFF2-40B4-BE49-F238E27FC236}">
                <a16:creationId xmlns:a16="http://schemas.microsoft.com/office/drawing/2014/main" id="{E1B8E579-11F0-49FC-A37E-2BAF84AD4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C3B52E-6593-4F1C-B153-3E1209DCAEED}"/>
              </a:ext>
            </a:extLst>
          </p:cNvPr>
          <p:cNvSpPr txBox="1"/>
          <p:nvPr/>
        </p:nvSpPr>
        <p:spPr>
          <a:xfrm>
            <a:off x="261257" y="403392"/>
            <a:ext cx="11669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SCUOLA SECONDARIA DI SECONDO GRADO	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CF38C8-146F-4624-A9A9-E2ED450011BF}"/>
              </a:ext>
            </a:extLst>
          </p:cNvPr>
          <p:cNvSpPr txBox="1"/>
          <p:nvPr/>
        </p:nvSpPr>
        <p:spPr>
          <a:xfrm>
            <a:off x="261257" y="894811"/>
            <a:ext cx="11669486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SITUAZIONE 2: Presenza di tre casi positivi nella medesima classe </a:t>
            </a:r>
            <a:r>
              <a:rPr lang="it-IT" sz="20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(tra studenti e docenti</a:t>
            </a:r>
            <a:endParaRPr lang="it-IT" sz="2400" b="1" i="0" u="none" strike="noStrike" baseline="0" dirty="0">
              <a:solidFill>
                <a:schemeClr val="bg1"/>
              </a:solidFill>
              <a:latin typeface="Titillium Web" panose="00000300000000000000" pitchFamily="2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0213ADA-317E-4E2F-AC7D-05CC79C77B1E}"/>
              </a:ext>
            </a:extLst>
          </p:cNvPr>
          <p:cNvSpPr txBox="1"/>
          <p:nvPr/>
        </p:nvSpPr>
        <p:spPr>
          <a:xfrm>
            <a:off x="261257" y="2347871"/>
            <a:ext cx="31931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	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25E3F06-107C-455C-851E-9C653EAD093F}"/>
              </a:ext>
            </a:extLst>
          </p:cNvPr>
          <p:cNvSpPr txBox="1"/>
          <p:nvPr/>
        </p:nvSpPr>
        <p:spPr>
          <a:xfrm>
            <a:off x="4122057" y="2077601"/>
            <a:ext cx="780868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bg1"/>
                </a:solidFill>
                <a:latin typeface="Titillium Web" panose="00000300000000000000" pitchFamily="2" charset="0"/>
              </a:rPr>
              <a:t>MISURA SANITARIA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649C4C1-CC41-4712-B8B4-A0DEBB2B4D14}"/>
              </a:ext>
            </a:extLst>
          </p:cNvPr>
          <p:cNvSpPr txBox="1"/>
          <p:nvPr/>
        </p:nvSpPr>
        <p:spPr>
          <a:xfrm>
            <a:off x="4122054" y="5113257"/>
            <a:ext cx="7808687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Titillium Web" panose="00000300000000000000" pitchFamily="2" charset="0"/>
              </a:rPr>
              <a:t>ATTIVITA’ DIDATTICA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DA615EE-DBCB-4079-9E9A-D9BB05C958AA}"/>
              </a:ext>
            </a:extLst>
          </p:cNvPr>
          <p:cNvSpPr txBox="1"/>
          <p:nvPr/>
        </p:nvSpPr>
        <p:spPr>
          <a:xfrm>
            <a:off x="616857" y="1491611"/>
            <a:ext cx="11669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">
              <a:lnSpc>
                <a:spcPct val="100000"/>
              </a:lnSpc>
              <a:spcBef>
                <a:spcPts val="85"/>
              </a:spcBef>
            </a:pP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MISURE</a:t>
            </a:r>
            <a:r>
              <a:rPr lang="it-IT" sz="18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SANITARIE</a:t>
            </a:r>
            <a:r>
              <a:rPr lang="it-IT" sz="1800" b="1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ED</a:t>
            </a:r>
            <a:r>
              <a:rPr lang="it-IT" sz="18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ATTIVITA’</a:t>
            </a:r>
            <a:r>
              <a:rPr lang="it-IT" sz="1800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DIDATTICA</a:t>
            </a:r>
            <a:r>
              <a:rPr lang="it-IT" sz="18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DIFFERENZIATE</a:t>
            </a:r>
            <a:r>
              <a:rPr lang="it-IT" sz="18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dirty="0"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18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dirty="0">
                <a:latin typeface="Titillium Web" panose="00000300000000000000" pitchFamily="2" charset="0"/>
                <a:cs typeface="Verdana"/>
              </a:rPr>
              <a:t>FUNZIONE</a:t>
            </a:r>
            <a:r>
              <a:rPr lang="it-IT" sz="1800" b="1" spc="-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DELLO</a:t>
            </a:r>
            <a:r>
              <a:rPr lang="it-IT" sz="18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STATO</a:t>
            </a:r>
            <a:r>
              <a:rPr lang="it-IT" sz="18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1800" b="1" spc="-5" dirty="0">
                <a:latin typeface="Titillium Web" panose="00000300000000000000" pitchFamily="2" charset="0"/>
                <a:cs typeface="Verdana"/>
              </a:rPr>
              <a:t>VACCINALE:</a:t>
            </a:r>
            <a:endParaRPr lang="it-IT" sz="1800" dirty="0"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E9A4B20-AD76-4A1E-925B-AE4F76E1C580}"/>
              </a:ext>
            </a:extLst>
          </p:cNvPr>
          <p:cNvSpPr txBox="1"/>
          <p:nvPr/>
        </p:nvSpPr>
        <p:spPr>
          <a:xfrm>
            <a:off x="261257" y="2077601"/>
            <a:ext cx="3860797" cy="426514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txBody>
          <a:bodyPr wrap="square">
            <a:noAutofit/>
          </a:bodyPr>
          <a:lstStyle/>
          <a:p>
            <a:pPr>
              <a:spcBef>
                <a:spcPts val="45"/>
              </a:spcBef>
            </a:pPr>
            <a:endParaRPr lang="it-IT" sz="1050" dirty="0">
              <a:solidFill>
                <a:srgbClr val="FF0000"/>
              </a:solidFill>
              <a:latin typeface="Titillium Web" panose="00000300000000000000" pitchFamily="2" charset="0"/>
              <a:cs typeface="Times New Roman"/>
            </a:endParaRPr>
          </a:p>
          <a:p>
            <a:pPr marL="470534" marR="64769" algn="ctr">
              <a:buAutoNum type="alphaUcParenR" startAt="2"/>
              <a:tabLst>
                <a:tab pos="660400" algn="l"/>
              </a:tabLst>
            </a:pPr>
            <a:endParaRPr lang="it-IT" sz="2200" b="1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  <a:p>
            <a:pPr marL="470534" marR="64769">
              <a:buAutoNum type="alphaUcParenR" startAt="2"/>
              <a:tabLst>
                <a:tab pos="660400" algn="l"/>
              </a:tabLst>
            </a:pP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Per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gli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alunni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hanno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concluso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il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ciclo</a:t>
            </a:r>
            <a:r>
              <a:rPr lang="it-IT" sz="2200" b="1" spc="-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vaccinale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primario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(2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dosi)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o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che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siano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guariti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da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meno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120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lang="it-IT" sz="2200" b="1" spc="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 </a:t>
            </a:r>
            <a:r>
              <a:rPr lang="it-IT" sz="2200" b="1" spc="-29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coloro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ai</a:t>
            </a:r>
            <a:r>
              <a:rPr lang="it-IT" sz="2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quali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 stata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somministrata</a:t>
            </a:r>
            <a:r>
              <a:rPr lang="it-IT" sz="2200" b="1" spc="2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successivamente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dose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richiamo:</a:t>
            </a:r>
            <a:endParaRPr lang="it-IT" sz="2200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B56C2A0-D70B-4DFB-B7B2-B01D0A6D31B5}"/>
              </a:ext>
            </a:extLst>
          </p:cNvPr>
          <p:cNvSpPr txBox="1"/>
          <p:nvPr/>
        </p:nvSpPr>
        <p:spPr>
          <a:xfrm>
            <a:off x="4122054" y="2635376"/>
            <a:ext cx="7628158" cy="2439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" marR="4445" algn="just">
              <a:lnSpc>
                <a:spcPct val="99400"/>
              </a:lnSpc>
              <a:spcBef>
                <a:spcPts val="5"/>
              </a:spcBef>
            </a:pP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Si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applica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quanto previsto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dalla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Circolare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del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Ministero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della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Salute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0060136 –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30/12/2021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 i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contatti stretti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(ad alto rischio)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sia per i </a:t>
            </a:r>
            <a:r>
              <a:rPr lang="it-IT" sz="2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compagni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 classe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che </a:t>
            </a:r>
            <a:r>
              <a:rPr lang="it-IT" sz="2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 il </a:t>
            </a:r>
            <a:r>
              <a:rPr lang="it-IT" sz="2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personale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(della scuola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ed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esterno) che ha svolto attività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in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presenza nella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classe dal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caso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positivo per 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almeno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 4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ore,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anche</a:t>
            </a:r>
            <a:r>
              <a:rPr lang="it-IT" sz="2200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non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continuative,</a:t>
            </a:r>
            <a:r>
              <a:rPr lang="it-IT" sz="22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una</a:t>
            </a:r>
            <a:r>
              <a:rPr lang="it-IT" sz="22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delle</a:t>
            </a:r>
            <a:r>
              <a:rPr lang="it-IT" sz="2200" b="1" spc="-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due</a:t>
            </a:r>
            <a:r>
              <a:rPr lang="it-IT" sz="2200" b="1" spc="1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giornate precedenti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l’insorgenza</a:t>
            </a:r>
            <a:r>
              <a:rPr lang="it-IT" sz="2200" b="1" spc="2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22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200" b="1" dirty="0">
                <a:latin typeface="Titillium Web" panose="00000300000000000000" pitchFamily="2" charset="0"/>
                <a:cs typeface="Verdana"/>
              </a:rPr>
              <a:t>primo </a:t>
            </a:r>
            <a:r>
              <a:rPr lang="it-IT" sz="2200" b="1" spc="-5" dirty="0">
                <a:latin typeface="Titillium Web" panose="00000300000000000000" pitchFamily="2" charset="0"/>
                <a:cs typeface="Verdana"/>
              </a:rPr>
              <a:t>caso.</a:t>
            </a:r>
            <a:endParaRPr lang="it-IT" sz="2200" b="1" dirty="0"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E232E72-8E71-4BBE-B38B-39C1FB044658}"/>
              </a:ext>
            </a:extLst>
          </p:cNvPr>
          <p:cNvSpPr txBox="1"/>
          <p:nvPr/>
        </p:nvSpPr>
        <p:spPr>
          <a:xfrm>
            <a:off x="4252685" y="5557636"/>
            <a:ext cx="78086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">
              <a:lnSpc>
                <a:spcPct val="100000"/>
              </a:lnSpc>
              <a:spcBef>
                <a:spcPts val="5"/>
              </a:spcBef>
            </a:pP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Sospensione</a:t>
            </a:r>
            <a:r>
              <a:rPr lang="it-IT" sz="2400" b="1" spc="2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dell’attività</a:t>
            </a:r>
            <a:r>
              <a:rPr lang="it-IT" sz="2400" b="1" spc="-4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didattica</a:t>
            </a:r>
            <a:r>
              <a:rPr lang="it-IT" sz="2400" b="1" spc="-3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in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presenza,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si</a:t>
            </a:r>
            <a:r>
              <a:rPr lang="it-IT" sz="2400" b="1" spc="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applica</a:t>
            </a:r>
            <a:r>
              <a:rPr lang="it-IT" sz="2400" b="1" spc="-1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la didattica</a:t>
            </a:r>
            <a:r>
              <a:rPr lang="it-IT" sz="2400" b="1" spc="-30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a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distanza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 per la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durata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 di</a:t>
            </a:r>
            <a:r>
              <a:rPr lang="it-IT" sz="2400" b="1" spc="5" dirty="0"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2400" b="1" dirty="0">
                <a:latin typeface="Titillium Web" panose="00000300000000000000" pitchFamily="2" charset="0"/>
                <a:cs typeface="Verdana"/>
              </a:rPr>
              <a:t>10 </a:t>
            </a:r>
            <a:r>
              <a:rPr lang="it-IT" sz="2400" b="1" spc="-5" dirty="0">
                <a:latin typeface="Titillium Web" panose="00000300000000000000" pitchFamily="2" charset="0"/>
                <a:cs typeface="Verdana"/>
              </a:rPr>
              <a:t>giorni</a:t>
            </a:r>
            <a:endParaRPr lang="it-IT" sz="2400" b="1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61015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AutoShape 2" descr="Segno Rosso X Simbolo Grafico Del Segno Trasversale Colpi Attraversati  Della Spazzola Illustrazione Vettoriale - Illustrazione di contrassegno,  manoscritto: 154904254">
            <a:extLst>
              <a:ext uri="{FF2B5EF4-FFF2-40B4-BE49-F238E27FC236}">
                <a16:creationId xmlns:a16="http://schemas.microsoft.com/office/drawing/2014/main" id="{E1B8E579-11F0-49FC-A37E-2BAF84AD4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CasellaDiTesto 10">
            <a:hlinkClick r:id="rId2" action="ppaction://hlinkfile"/>
            <a:extLst>
              <a:ext uri="{FF2B5EF4-FFF2-40B4-BE49-F238E27FC236}">
                <a16:creationId xmlns:a16="http://schemas.microsoft.com/office/drawing/2014/main" id="{1CC3B52E-6593-4F1C-B153-3E1209DCAEED}"/>
              </a:ext>
            </a:extLst>
          </p:cNvPr>
          <p:cNvSpPr txBox="1"/>
          <p:nvPr/>
        </p:nvSpPr>
        <p:spPr>
          <a:xfrm>
            <a:off x="522514" y="1978539"/>
            <a:ext cx="116694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800" b="1" i="0" u="none" strike="noStrike" baseline="0" dirty="0">
                <a:solidFill>
                  <a:srgbClr val="001F5F"/>
                </a:solidFill>
                <a:latin typeface="Titillium Web" panose="00000300000000000000" pitchFamily="2" charset="0"/>
              </a:rPr>
              <a:t>Schema sinottico delle modalità attuative</a:t>
            </a:r>
            <a:endParaRPr lang="it-IT" sz="4800" b="1" i="0" u="none" strike="noStrike" baseline="0" dirty="0">
              <a:solidFill>
                <a:srgbClr val="000000"/>
              </a:solidFill>
              <a:latin typeface="Titillium Web" panose="00000300000000000000" pitchFamily="2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937B8F7-C015-4E95-9524-572C03379E4F}"/>
              </a:ext>
            </a:extLst>
          </p:cNvPr>
          <p:cNvSpPr txBox="1"/>
          <p:nvPr/>
        </p:nvSpPr>
        <p:spPr>
          <a:xfrm>
            <a:off x="638628" y="3105834"/>
            <a:ext cx="109147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i="0" u="none" strike="noStrike" baseline="0" dirty="0">
                <a:solidFill>
                  <a:srgbClr val="001F5F"/>
                </a:solidFill>
                <a:latin typeface="Titillium Web" panose="00000300000000000000" pitchFamily="2" charset="0"/>
              </a:rPr>
              <a:t>Allegato alla nota Prot. 2083/22 Regione Lombardia del 11.01.22: indicazioni operative regionali per l’attuazione della sorveglianza Covid-19 a scuola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3224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B67261-FEBD-47BC-A826-8C4A76485F26}"/>
              </a:ext>
            </a:extLst>
          </p:cNvPr>
          <p:cNvSpPr txBox="1"/>
          <p:nvPr/>
        </p:nvSpPr>
        <p:spPr>
          <a:xfrm>
            <a:off x="461889" y="-112541"/>
            <a:ext cx="110712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800" b="0" i="0" u="none" strike="noStrike" baseline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  <a:p>
            <a:pPr algn="ctr"/>
            <a:r>
              <a:rPr lang="it-IT" sz="28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</a:rPr>
              <a:t> </a:t>
            </a:r>
            <a:r>
              <a:rPr lang="it-IT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</a:rPr>
              <a:t>INDICAZIONI PER L’INDIVIDUAZIONE E LA GESTIONE DEI CONTATTI DI CASI DI INFEZIONE DA SARS-COV-2 IN AMBITO SCOLASTICO 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</p:txBody>
      </p:sp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78BCBD6-B8D9-4883-9E5F-C8E651141E03}"/>
              </a:ext>
            </a:extLst>
          </p:cNvPr>
          <p:cNvSpPr txBox="1"/>
          <p:nvPr/>
        </p:nvSpPr>
        <p:spPr>
          <a:xfrm>
            <a:off x="461889" y="971747"/>
            <a:ext cx="1142531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it-IT" b="1" i="0" u="none" strike="noStrike" baseline="0" dirty="0">
              <a:solidFill>
                <a:srgbClr val="000000"/>
              </a:solidFill>
              <a:latin typeface="Titillium Web" panose="000003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i="0" u="none" strike="noStrike" baseline="0" dirty="0">
                <a:solidFill>
                  <a:srgbClr val="001F5F"/>
                </a:solidFill>
                <a:latin typeface="Titillium Web" panose="00000300000000000000" pitchFamily="2" charset="0"/>
              </a:rPr>
              <a:t>Circolare del Ministero della Salute 0060136-30/12/2021 DGPREDGPRE-P: Aggiornamento sulle misure di quarantena e isolamento in seguito alla diffusione al livello globale della nuova variante VOC SARS-CoV-2 Omicron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it-IT" sz="1600" b="1" i="0" u="none" strike="noStrike" baseline="0" dirty="0">
              <a:solidFill>
                <a:srgbClr val="001F5F"/>
              </a:solidFill>
              <a:latin typeface="Titillium Web" panose="000003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i="0" u="none" strike="noStrike" baseline="0" dirty="0">
                <a:solidFill>
                  <a:srgbClr val="001F5F"/>
                </a:solidFill>
                <a:latin typeface="Titillium Web" panose="00000300000000000000" pitchFamily="2" charset="0"/>
              </a:rPr>
              <a:t>Decreto Legge 07 gennaio 2022 n.1, art. 4: aggiornamento della disciplina per la gestione dei contatti di casi di infezione da SARS-CoV-2 in ambito scolastico.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it-IT" b="1" i="0" u="none" strike="noStrike" baseline="0" dirty="0">
              <a:solidFill>
                <a:srgbClr val="001F5F"/>
              </a:solidFill>
              <a:latin typeface="Titillium Web" panose="000003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i="0" u="none" strike="noStrike" baseline="0" dirty="0">
                <a:solidFill>
                  <a:srgbClr val="001F5F"/>
                </a:solidFill>
                <a:latin typeface="Titillium Web" panose="00000300000000000000" pitchFamily="2" charset="0"/>
              </a:rPr>
              <a:t>Ministeri della Istruzione e della Salute, Circolare n. 0000011 del 08.01.2022: nuove modalità di gestione dei casi di positività all’infezione da SARS–CoV-2 in ambito scolastico –art.4 del decreto-legge 7 gennaio 2022 n.1–prime indicazioni operative.</a:t>
            </a:r>
          </a:p>
          <a:p>
            <a:pPr algn="just"/>
            <a:endParaRPr lang="it-IT" b="1" i="0" u="none" strike="noStrike" baseline="0" dirty="0">
              <a:solidFill>
                <a:srgbClr val="001F5F"/>
              </a:solidFill>
              <a:latin typeface="Titillium Web" panose="000003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i="0" u="none" strike="noStrike" baseline="0" dirty="0">
                <a:solidFill>
                  <a:srgbClr val="001F5F"/>
                </a:solidFill>
                <a:latin typeface="Titillium Web" panose="00000300000000000000" pitchFamily="2" charset="0"/>
              </a:rPr>
              <a:t>Nota Prot. 2083/22 Regione Lombardia del 11.01.22: indicazioni operative regionali per l’attuazione della sorveglianza Covid-19 a scuola, di cui in allegato uno schema sinottico delle modalità attuative.</a:t>
            </a:r>
          </a:p>
        </p:txBody>
      </p:sp>
    </p:spTree>
    <p:extLst>
      <p:ext uri="{BB962C8B-B14F-4D97-AF65-F5344CB8AC3E}">
        <p14:creationId xmlns:p14="http://schemas.microsoft.com/office/powerpoint/2010/main" val="84201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448E685-0E2D-40B9-B7BD-41719E2006E7}"/>
              </a:ext>
            </a:extLst>
          </p:cNvPr>
          <p:cNvSpPr txBox="1"/>
          <p:nvPr/>
        </p:nvSpPr>
        <p:spPr>
          <a:xfrm>
            <a:off x="354263" y="301562"/>
            <a:ext cx="114834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</a:rPr>
              <a:t>ISOLAMENTO E QUARANTENA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917936E8-19CA-459A-8173-F1457F326F10}"/>
              </a:ext>
            </a:extLst>
          </p:cNvPr>
          <p:cNvSpPr txBox="1"/>
          <p:nvPr/>
        </p:nvSpPr>
        <p:spPr>
          <a:xfrm>
            <a:off x="354263" y="1032298"/>
            <a:ext cx="11483473" cy="5244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720" algn="l"/>
              </a:tabLst>
            </a:pPr>
            <a:r>
              <a:rPr sz="2000" b="1" spc="-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L’isolamento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dei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casi di COVID-19 e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messa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 quarantena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dei contatti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dei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casi</a:t>
            </a:r>
            <a:r>
              <a:rPr sz="20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sono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misure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sanità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pubblica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fondamentali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aiutano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proteggere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popolazione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dal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contagio,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impedendo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l’esposizione</a:t>
            </a:r>
            <a:r>
              <a:rPr sz="2000" b="1" spc="5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persone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hanno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possono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avere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una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malattia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contagiosa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così </a:t>
            </a:r>
            <a:r>
              <a:rPr sz="2000" b="1" spc="-5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facendo evitando l’insorgenza di casi secondari e quindi interrompendo </a:t>
            </a:r>
            <a:r>
              <a:rPr sz="2000" b="1" spc="-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catena</a:t>
            </a:r>
            <a:r>
              <a:rPr sz="20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trasmissione.</a:t>
            </a: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Arial"/>
              <a:buChar char="•"/>
            </a:pP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Quarantena</a:t>
            </a:r>
            <a:r>
              <a:rPr sz="2000" b="1" spc="36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sz="2000" b="1" spc="36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isolamento</a:t>
            </a:r>
            <a:r>
              <a:rPr sz="2000" b="1" spc="38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indicano</a:t>
            </a:r>
            <a:r>
              <a:rPr sz="2000" b="1" spc="38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situazioni</a:t>
            </a:r>
            <a:r>
              <a:rPr sz="2000" b="1" spc="36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diverse,</a:t>
            </a:r>
            <a:r>
              <a:rPr sz="2000" b="1" spc="37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ma</a:t>
            </a:r>
            <a:r>
              <a:rPr sz="2000" b="1" spc="38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</a:t>
            </a:r>
            <a:r>
              <a:rPr sz="2000" b="1" spc="36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due</a:t>
            </a:r>
            <a:r>
              <a:rPr sz="2000" b="1" spc="36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termini</a:t>
            </a: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vengono</a:t>
            </a:r>
            <a:r>
              <a:rPr sz="2000" b="1" spc="2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spesso</a:t>
            </a:r>
            <a:r>
              <a:rPr sz="2000" b="1" spc="3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utilizzati</a:t>
            </a:r>
            <a:r>
              <a:rPr sz="2000" b="1" spc="3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erroneamente</a:t>
            </a:r>
            <a:r>
              <a:rPr sz="2000" b="1" spc="4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</a:t>
            </a:r>
            <a:r>
              <a:rPr sz="2000" b="1" spc="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maniera</a:t>
            </a:r>
            <a:r>
              <a:rPr sz="20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interscambiabile.</a:t>
            </a: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Quarantena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riferisce alla restrizione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dei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movimenti e separazione di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persone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non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sono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ammalate,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ma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potrebbero</a:t>
            </a:r>
            <a:r>
              <a:rPr sz="2000" b="1" spc="5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essere</a:t>
            </a:r>
            <a:r>
              <a:rPr sz="2000" b="1" spc="55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state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esposte ad un agente infettivo o ad una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malattia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contagiosa (come i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contatti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000" b="1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positivo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al</a:t>
            </a:r>
            <a:r>
              <a:rPr sz="20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Covid-19).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L’obiettivo</a:t>
            </a:r>
            <a:r>
              <a:rPr sz="2000" b="1" spc="-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è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monitorare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l’eventuale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comparsa</a:t>
            </a:r>
            <a:r>
              <a:rPr sz="20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0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sintomi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identificare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tempestivamente</a:t>
            </a:r>
            <a:r>
              <a:rPr sz="2000" b="1" spc="5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nuovi </a:t>
            </a:r>
            <a:r>
              <a:rPr sz="2000" b="1" spc="-55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casi.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Un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ulteriore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obiettivo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è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evitare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trasmissione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asintomatica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dell’infezione.</a:t>
            </a: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"/>
              <a:buChar char="•"/>
            </a:pPr>
            <a:endParaRPr sz="2000" b="1" dirty="0">
              <a:latin typeface="Titillium Web" panose="00000300000000000000" pitchFamily="2" charset="0"/>
              <a:cs typeface="Verdana"/>
            </a:endParaRPr>
          </a:p>
          <a:p>
            <a:pPr marL="299085" marR="5715" indent="-287020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L’isolamento,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invece,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 riferisce alla separazione delle persone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infette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malate, contagiose (come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le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persone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positive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al Covid-19), dalle altre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persone, per prevenire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diffusione dell’infezione e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 </a:t>
            </a:r>
            <a:r>
              <a:rPr sz="20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contaminazione </a:t>
            </a:r>
            <a:r>
              <a:rPr sz="20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degli</a:t>
            </a:r>
            <a:r>
              <a:rPr sz="20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ambienti.</a:t>
            </a:r>
            <a:endParaRPr sz="2000" b="1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3204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F7A5A409-5DA9-4977-B35D-F79A2A0704DB}"/>
              </a:ext>
            </a:extLst>
          </p:cNvPr>
          <p:cNvSpPr txBox="1">
            <a:spLocks/>
          </p:cNvSpPr>
          <p:nvPr/>
        </p:nvSpPr>
        <p:spPr>
          <a:xfrm>
            <a:off x="165920" y="427713"/>
            <a:ext cx="1186016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Circolare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 Ministero</a:t>
            </a:r>
            <a:r>
              <a:rPr lang="it-IT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 Salute</a:t>
            </a:r>
            <a:r>
              <a:rPr lang="it-IT" sz="32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0060136</a:t>
            </a:r>
            <a:r>
              <a:rPr lang="it-IT" sz="3200" b="1" spc="-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3200" b="1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30/12/2021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8938651-0F7D-4E81-AFEA-EB5AE6E4A0E3}"/>
              </a:ext>
            </a:extLst>
          </p:cNvPr>
          <p:cNvSpPr txBox="1"/>
          <p:nvPr/>
        </p:nvSpPr>
        <p:spPr>
          <a:xfrm>
            <a:off x="413418" y="1865960"/>
            <a:ext cx="11365164" cy="471347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7620" algn="just">
              <a:lnSpc>
                <a:spcPts val="1430"/>
              </a:lnSpc>
              <a:spcBef>
                <a:spcPts val="155"/>
              </a:spcBef>
            </a:pPr>
            <a:endParaRPr lang="it-IT" sz="2400" b="1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700" marR="7620" algn="just">
              <a:lnSpc>
                <a:spcPts val="1430"/>
              </a:lnSpc>
              <a:spcBef>
                <a:spcPts val="155"/>
              </a:spcBef>
            </a:pPr>
            <a:endParaRPr sz="2400" b="1" dirty="0">
              <a:latin typeface="Titillium Web" panose="00000300000000000000" pitchFamily="2" charset="0"/>
              <a:cs typeface="Verdana"/>
            </a:endParaRPr>
          </a:p>
          <a:p>
            <a:pPr marL="469265" marR="6350" indent="-457200" algn="ctr">
              <a:lnSpc>
                <a:spcPct val="100000"/>
              </a:lnSpc>
              <a:spcBef>
                <a:spcPts val="565"/>
              </a:spcBef>
              <a:buFont typeface="Wingdings" panose="05000000000000000000" pitchFamily="2" charset="2"/>
              <a:buChar char="q"/>
              <a:tabLst>
                <a:tab pos="356235" algn="l"/>
              </a:tabLst>
            </a:pPr>
            <a:r>
              <a:rPr lang="it-IT"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</a:t>
            </a:r>
            <a:r>
              <a:rPr sz="32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oggetti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non vaccinati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 non abbiano completato il ciclo </a:t>
            </a:r>
            <a:r>
              <a:rPr sz="32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vaccinale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primario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endParaRPr lang="it-IT" sz="3200" b="1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6350" algn="ctr">
              <a:lnSpc>
                <a:spcPct val="100000"/>
              </a:lnSpc>
              <a:spcBef>
                <a:spcPts val="565"/>
              </a:spcBef>
              <a:tabLst>
                <a:tab pos="356235" algn="l"/>
              </a:tabLst>
            </a:pP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(es.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abbiano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ricevuto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una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sola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dose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vaccino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delle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due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previste)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abbiano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completato il ciclo vaccinale primario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da meno di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14 giorni: </a:t>
            </a: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6350" algn="just">
              <a:lnSpc>
                <a:spcPct val="100000"/>
              </a:lnSpc>
              <a:spcBef>
                <a:spcPts val="565"/>
              </a:spcBef>
              <a:tabLst>
                <a:tab pos="356235" algn="l"/>
              </a:tabLst>
            </a:pPr>
            <a:endParaRPr lang="it-IT" sz="24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6350" algn="ctr">
              <a:lnSpc>
                <a:spcPct val="100000"/>
              </a:lnSpc>
              <a:spcBef>
                <a:spcPts val="565"/>
              </a:spcBef>
              <a:tabLst>
                <a:tab pos="356235" algn="l"/>
              </a:tabLst>
            </a:pPr>
            <a:r>
              <a:rPr sz="32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quarantena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di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10 giorni </a:t>
            </a:r>
            <a:r>
              <a:rPr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dall’ultima</a:t>
            </a:r>
            <a:r>
              <a:rPr sz="3200" b="1" spc="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esposizione</a:t>
            </a:r>
            <a:r>
              <a:rPr sz="32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al</a:t>
            </a:r>
            <a:r>
              <a:rPr sz="3200" b="1" spc="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caso,</a:t>
            </a:r>
            <a:r>
              <a:rPr sz="32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al</a:t>
            </a:r>
            <a:r>
              <a:rPr sz="32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termine</a:t>
            </a:r>
            <a:r>
              <a:rPr sz="3200" b="1" spc="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 quarantena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test</a:t>
            </a:r>
            <a:r>
              <a:rPr sz="3200" b="1" spc="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molecolare </a:t>
            </a:r>
            <a:r>
              <a:rPr sz="3200" b="1" spc="-40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o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antigenico</a:t>
            </a:r>
            <a:r>
              <a:rPr sz="32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con</a:t>
            </a:r>
            <a:r>
              <a:rPr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risultato</a:t>
            </a:r>
            <a:r>
              <a:rPr sz="3200" b="1" spc="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negativo</a:t>
            </a:r>
            <a:r>
              <a:rPr lang="it-IT" sz="32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.</a:t>
            </a:r>
            <a:endParaRPr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  <a:cs typeface="Verdana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Symbol"/>
              <a:buChar char=""/>
            </a:pPr>
            <a:endParaRPr sz="2800" b="1" dirty="0"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DA7BA5E3-4694-4DF2-9BC1-86DC1617B7B6}"/>
              </a:ext>
            </a:extLst>
          </p:cNvPr>
          <p:cNvSpPr txBox="1">
            <a:spLocks/>
          </p:cNvSpPr>
          <p:nvPr/>
        </p:nvSpPr>
        <p:spPr>
          <a:xfrm>
            <a:off x="-81578" y="1073146"/>
            <a:ext cx="11860160" cy="10284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Quarantena</a:t>
            </a:r>
            <a:endParaRPr lang="it-IT" sz="6600" b="1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4904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F7A5A409-5DA9-4977-B35D-F79A2A0704DB}"/>
              </a:ext>
            </a:extLst>
          </p:cNvPr>
          <p:cNvSpPr txBox="1">
            <a:spLocks/>
          </p:cNvSpPr>
          <p:nvPr/>
        </p:nvSpPr>
        <p:spPr>
          <a:xfrm>
            <a:off x="165920" y="558835"/>
            <a:ext cx="1186016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Circolare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 Ministero</a:t>
            </a:r>
            <a:r>
              <a:rPr lang="it-IT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della Salute</a:t>
            </a:r>
            <a:r>
              <a:rPr lang="it-IT" sz="32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0060136</a:t>
            </a:r>
            <a:r>
              <a:rPr lang="it-IT" sz="3200" b="1" spc="-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del</a:t>
            </a:r>
            <a:r>
              <a:rPr lang="it-IT" sz="3200" b="1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 </a:t>
            </a:r>
            <a:r>
              <a:rPr lang="it-IT" sz="32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30/12/2021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8938651-0F7D-4E81-AFEA-EB5AE6E4A0E3}"/>
              </a:ext>
            </a:extLst>
          </p:cNvPr>
          <p:cNvSpPr txBox="1"/>
          <p:nvPr/>
        </p:nvSpPr>
        <p:spPr>
          <a:xfrm>
            <a:off x="413418" y="2203061"/>
            <a:ext cx="11365164" cy="320536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469265" marR="5080" indent="-457200" algn="ctr">
              <a:lnSpc>
                <a:spcPct val="100000"/>
              </a:lnSpc>
              <a:spcBef>
                <a:spcPts val="940"/>
              </a:spcBef>
              <a:buFont typeface="Wingdings" panose="05000000000000000000" pitchFamily="2" charset="2"/>
              <a:buChar char="q"/>
              <a:tabLst>
                <a:tab pos="356235" algn="l"/>
              </a:tabLst>
            </a:pPr>
            <a:r>
              <a:rPr lang="it-IT"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</a:t>
            </a:r>
            <a:r>
              <a:rPr sz="32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oggetti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che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abbiano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completato il ciclo vaccinale primario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da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più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120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giorni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abbiano tuttora in corso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 validità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il green pass,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se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asintomatici: </a:t>
            </a:r>
            <a:endParaRPr lang="it-IT" sz="32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940"/>
              </a:spcBef>
              <a:tabLst>
                <a:tab pos="356235" algn="l"/>
              </a:tabLst>
            </a:pPr>
            <a:endParaRPr lang="it-IT" sz="32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940"/>
              </a:spcBef>
              <a:tabLst>
                <a:tab pos="356235" algn="l"/>
              </a:tabLst>
            </a:pP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quarantena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 5 </a:t>
            </a:r>
            <a:r>
              <a:rPr sz="3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giorni, purchè al termine di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tale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periodo risulti eseguito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un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test molecolare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o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antigenico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con </a:t>
            </a:r>
            <a:r>
              <a:rPr sz="3200" b="1" spc="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risultato</a:t>
            </a:r>
            <a:r>
              <a:rPr sz="3200" b="1" spc="1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negativo</a:t>
            </a:r>
            <a:r>
              <a:rPr lang="it-IT"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.</a:t>
            </a:r>
            <a:endParaRPr sz="3200" b="1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4939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8938651-0F7D-4E81-AFEA-EB5AE6E4A0E3}"/>
              </a:ext>
            </a:extLst>
          </p:cNvPr>
          <p:cNvSpPr txBox="1"/>
          <p:nvPr/>
        </p:nvSpPr>
        <p:spPr>
          <a:xfrm>
            <a:off x="413418" y="458667"/>
            <a:ext cx="11365164" cy="893000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469265" marR="5080" indent="-457200" algn="ctr">
              <a:lnSpc>
                <a:spcPct val="100000"/>
              </a:lnSpc>
              <a:spcBef>
                <a:spcPts val="940"/>
              </a:spcBef>
              <a:buFont typeface="Wingdings" panose="05000000000000000000" pitchFamily="2" charset="2"/>
              <a:buChar char="q"/>
              <a:tabLst>
                <a:tab pos="356235" algn="l"/>
              </a:tabLst>
            </a:pPr>
            <a:r>
              <a:rPr lang="it-IT"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</a:t>
            </a:r>
            <a:r>
              <a:rPr sz="28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oggetti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asintomatici</a:t>
            </a:r>
            <a:r>
              <a:rPr sz="28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che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abbiano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ricevuto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la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dose</a:t>
            </a:r>
            <a:r>
              <a:rPr sz="28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booster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oppure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abbiano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completato il ciclo vaccinale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primario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nei 120 giorni precedenti oppure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siano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guariti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da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infezione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da SARS –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CoV-2 </a:t>
            </a:r>
            <a:r>
              <a:rPr sz="28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nei 120 </a:t>
            </a:r>
            <a:r>
              <a:rPr sz="28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giorni precedenti: </a:t>
            </a:r>
            <a:endParaRPr lang="it-IT" sz="2800" b="1" spc="-5" dirty="0">
              <a:solidFill>
                <a:srgbClr val="001F5F"/>
              </a:solidFill>
              <a:latin typeface="Titillium Web" panose="00000300000000000000" pitchFamily="2" charset="0"/>
              <a:cs typeface="Verdana"/>
            </a:endParaRPr>
          </a:p>
          <a:p>
            <a:pPr marL="469265" marR="5080" indent="-457200" algn="ctr">
              <a:lnSpc>
                <a:spcPct val="100000"/>
              </a:lnSpc>
              <a:spcBef>
                <a:spcPts val="940"/>
              </a:spcBef>
              <a:buFont typeface="Wingdings" panose="05000000000000000000" pitchFamily="2" charset="2"/>
              <a:buChar char="v"/>
              <a:tabLst>
                <a:tab pos="356235" algn="l"/>
              </a:tabLst>
            </a:pP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non si applica la </a:t>
            </a:r>
            <a:r>
              <a:rPr sz="28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quaranten</a:t>
            </a:r>
            <a:r>
              <a:rPr lang="it-IT"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 </a:t>
            </a:r>
          </a:p>
          <a:p>
            <a:pPr marL="12065" marR="5080" algn="ctr">
              <a:lnSpc>
                <a:spcPct val="100000"/>
              </a:lnSpc>
              <a:spcBef>
                <a:spcPts val="940"/>
              </a:spcBef>
              <a:tabLst>
                <a:tab pos="356235" algn="l"/>
              </a:tabLst>
            </a:pPr>
            <a:endParaRPr lang="it-IT" sz="600" b="1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  <a:p>
            <a:pPr marL="469265" marR="5080" indent="-457200" algn="ctr">
              <a:lnSpc>
                <a:spcPct val="100000"/>
              </a:lnSpc>
              <a:spcBef>
                <a:spcPts val="940"/>
              </a:spcBef>
              <a:buFont typeface="Wingdings" panose="05000000000000000000" pitchFamily="2" charset="2"/>
              <a:buChar char="v"/>
              <a:tabLst>
                <a:tab pos="356235" algn="l"/>
              </a:tabLst>
            </a:pPr>
            <a:r>
              <a:rPr sz="28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è </a:t>
            </a: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fatto obbligo </a:t>
            </a:r>
            <a:r>
              <a:rPr sz="28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di </a:t>
            </a: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indossare dispositivi di protezione delle vie respiratorie di </a:t>
            </a:r>
            <a:r>
              <a:rPr sz="2800" b="1" spc="-1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tipo </a:t>
            </a: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FPP2 per </a:t>
            </a:r>
            <a:r>
              <a:rPr sz="28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almeno </a:t>
            </a:r>
            <a:r>
              <a:rPr sz="28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10 </a:t>
            </a: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giorni dall’ultima esposizione al caso. </a:t>
            </a:r>
            <a:endParaRPr lang="it-IT" sz="2800" b="1" spc="-5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940"/>
              </a:spcBef>
              <a:tabLst>
                <a:tab pos="356235" algn="l"/>
              </a:tabLst>
            </a:pPr>
            <a:endParaRPr lang="it-IT" sz="300" b="1" spc="-5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  <a:p>
            <a:pPr marL="469265" marR="5080" indent="-457200" algn="ctr">
              <a:lnSpc>
                <a:spcPct val="100000"/>
              </a:lnSpc>
              <a:spcBef>
                <a:spcPts val="940"/>
              </a:spcBef>
              <a:buFont typeface="Wingdings" panose="05000000000000000000" pitchFamily="2" charset="2"/>
              <a:buChar char="v"/>
              <a:tabLst>
                <a:tab pos="356235" algn="l"/>
              </a:tabLst>
            </a:pP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Il periodo di autosorveglianza termina al </a:t>
            </a:r>
            <a:r>
              <a:rPr sz="28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giorno</a:t>
            </a:r>
            <a:r>
              <a:rPr sz="2800" b="1" spc="12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5.</a:t>
            </a:r>
            <a:r>
              <a:rPr sz="2800" b="1" spc="120" dirty="0">
                <a:solidFill>
                  <a:srgbClr val="FF0000"/>
                </a:solidFill>
                <a:latin typeface="Titillium Web" panose="00000300000000000000" pitchFamily="2" charset="0"/>
                <a:cs typeface="Verdana"/>
              </a:rPr>
              <a:t> </a:t>
            </a:r>
            <a:endParaRPr lang="it-IT" sz="2800" b="1" spc="120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940"/>
              </a:spcBef>
              <a:tabLst>
                <a:tab pos="356235" algn="l"/>
              </a:tabLst>
            </a:pPr>
            <a:endParaRPr lang="it-IT" sz="100" b="1" spc="120" dirty="0">
              <a:solidFill>
                <a:srgbClr val="FF0000"/>
              </a:solidFill>
              <a:latin typeface="Titillium Web" panose="00000300000000000000" pitchFamily="2" charset="0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940"/>
              </a:spcBef>
              <a:tabLst>
                <a:tab pos="356235" algn="l"/>
              </a:tabLst>
            </a:pP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E’</a:t>
            </a:r>
            <a:r>
              <a:rPr sz="2800" b="1" spc="12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prevista</a:t>
            </a:r>
            <a:r>
              <a:rPr sz="2800" b="1" spc="11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l’effettuazione</a:t>
            </a:r>
            <a:r>
              <a:rPr sz="2800" b="1" spc="13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2800" b="1" spc="12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un</a:t>
            </a:r>
            <a:r>
              <a:rPr sz="2800" b="1" spc="13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test</a:t>
            </a:r>
            <a:r>
              <a:rPr sz="2800" b="1" spc="12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antigenico</a:t>
            </a:r>
            <a:r>
              <a:rPr sz="2800" b="1" spc="13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alla</a:t>
            </a:r>
            <a:r>
              <a:rPr sz="2800" b="1" spc="12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prima</a:t>
            </a:r>
            <a:r>
              <a:rPr sz="2800" b="1" spc="12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comparsa</a:t>
            </a:r>
            <a:r>
              <a:rPr sz="2800" b="1" spc="12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dei</a:t>
            </a:r>
            <a:r>
              <a:rPr sz="2800" b="1" spc="11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sintomi</a:t>
            </a:r>
            <a:r>
              <a:rPr sz="2800" b="1" spc="114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sz="2800" b="1" spc="12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, </a:t>
            </a:r>
            <a:r>
              <a:rPr sz="2800" b="1" spc="-409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se ancora sintomatici, al quinto giorno successivo alla data dell’ultimo 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contatto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stretto 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con </a:t>
            </a:r>
            <a:r>
              <a:rPr sz="2800" b="1" spc="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soggetti</a:t>
            </a:r>
            <a:r>
              <a:rPr sz="2800" b="1" spc="1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confermati</a:t>
            </a:r>
            <a:r>
              <a:rPr sz="2800" b="1" spc="-1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positivi</a:t>
            </a:r>
            <a:r>
              <a:rPr sz="2800" b="1" spc="20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al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Covid</a:t>
            </a:r>
            <a:r>
              <a:rPr sz="2800" b="1" dirty="0">
                <a:solidFill>
                  <a:srgbClr val="002060"/>
                </a:solidFill>
                <a:latin typeface="Titillium Web" panose="00000300000000000000" pitchFamily="2" charset="0"/>
                <a:cs typeface="Verdana"/>
              </a:rPr>
              <a:t> -19</a:t>
            </a:r>
          </a:p>
          <a:p>
            <a:pPr>
              <a:lnSpc>
                <a:spcPct val="100000"/>
              </a:lnSpc>
            </a:pPr>
            <a:endParaRPr sz="3200" dirty="0">
              <a:latin typeface="Titillium Web" panose="00000300000000000000" pitchFamily="2" charset="0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40"/>
              </a:spcBef>
            </a:pP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N.B.:</a:t>
            </a:r>
            <a:r>
              <a:rPr sz="3200" spc="7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</a:t>
            </a:r>
            <a:r>
              <a:rPr sz="3200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tamponi</a:t>
            </a:r>
            <a:r>
              <a:rPr sz="3200" spc="9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3200" spc="8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fine</a:t>
            </a:r>
            <a:r>
              <a:rPr sz="3200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quarantena</a:t>
            </a:r>
            <a:r>
              <a:rPr sz="3200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sono</a:t>
            </a:r>
            <a:r>
              <a:rPr sz="3200" spc="8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gratuiti</a:t>
            </a:r>
            <a:r>
              <a:rPr sz="3200" spc="7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sz="3200" spc="10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devono</a:t>
            </a:r>
            <a:r>
              <a:rPr sz="3200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essere</a:t>
            </a:r>
            <a:r>
              <a:rPr sz="3200" spc="8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effettuati</a:t>
            </a:r>
            <a:r>
              <a:rPr sz="3200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esclusivamente</a:t>
            </a:r>
            <a:r>
              <a:rPr sz="3200" spc="8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presso</a:t>
            </a:r>
            <a:endParaRPr sz="3200" dirty="0">
              <a:latin typeface="Titillium Web" panose="00000300000000000000" pitchFamily="2" charset="0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le</a:t>
            </a:r>
            <a:r>
              <a:rPr sz="3200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Farmacie</a:t>
            </a:r>
            <a:r>
              <a:rPr sz="3200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</a:t>
            </a:r>
            <a:r>
              <a:rPr sz="3200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territorio,</a:t>
            </a:r>
            <a:r>
              <a:rPr sz="3200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previa</a:t>
            </a:r>
            <a:r>
              <a:rPr sz="3200" spc="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presentazione</a:t>
            </a:r>
            <a:r>
              <a:rPr sz="3200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documento</a:t>
            </a:r>
            <a:r>
              <a:rPr sz="3200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3200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avvio</a:t>
            </a:r>
            <a:r>
              <a:rPr sz="3200" spc="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della</a:t>
            </a:r>
            <a:r>
              <a:rPr sz="3200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misura</a:t>
            </a:r>
            <a:r>
              <a:rPr sz="3200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stessa.</a:t>
            </a:r>
            <a:endParaRPr sz="3200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4770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8938651-0F7D-4E81-AFEA-EB5AE6E4A0E3}"/>
              </a:ext>
            </a:extLst>
          </p:cNvPr>
          <p:cNvSpPr txBox="1"/>
          <p:nvPr/>
        </p:nvSpPr>
        <p:spPr>
          <a:xfrm>
            <a:off x="300111" y="1513744"/>
            <a:ext cx="11591778" cy="290528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</a:pPr>
            <a:endParaRPr sz="3600" b="1" dirty="0">
              <a:latin typeface="Titillium Web" panose="00000300000000000000" pitchFamily="2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940"/>
              </a:spcBef>
            </a:pP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N.B.:</a:t>
            </a:r>
            <a:r>
              <a:rPr sz="3600" b="1" spc="7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i</a:t>
            </a:r>
            <a:r>
              <a:rPr sz="3600" b="1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tamponi</a:t>
            </a:r>
            <a:r>
              <a:rPr sz="3600" b="1" spc="9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3600" b="1" spc="8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fine</a:t>
            </a:r>
            <a:r>
              <a:rPr sz="3600" b="1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quarantena</a:t>
            </a:r>
            <a:r>
              <a:rPr sz="3600" b="1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sono</a:t>
            </a:r>
            <a:r>
              <a:rPr sz="3600" b="1" spc="8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gratuiti</a:t>
            </a:r>
            <a:r>
              <a:rPr sz="3600" b="1" spc="7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</a:t>
            </a:r>
            <a:r>
              <a:rPr sz="3600" b="1" spc="10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devono</a:t>
            </a:r>
            <a:r>
              <a:rPr sz="3600" b="1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essere</a:t>
            </a:r>
            <a:r>
              <a:rPr sz="3600" b="1" spc="8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effettuati</a:t>
            </a:r>
            <a:r>
              <a:rPr sz="3600" b="1" spc="9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esclusivamente</a:t>
            </a:r>
            <a:r>
              <a:rPr sz="3600" b="1" spc="8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presso</a:t>
            </a:r>
            <a:endParaRPr sz="3600" b="1" dirty="0">
              <a:latin typeface="Titillium Web" panose="00000300000000000000" pitchFamily="2" charset="0"/>
              <a:cs typeface="Verdana"/>
            </a:endParaRPr>
          </a:p>
          <a:p>
            <a:pPr marL="12700" algn="ctr">
              <a:lnSpc>
                <a:spcPct val="100000"/>
              </a:lnSpc>
            </a:pP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le</a:t>
            </a:r>
            <a:r>
              <a:rPr sz="36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Farmacie</a:t>
            </a:r>
            <a:r>
              <a:rPr sz="36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</a:t>
            </a:r>
            <a:r>
              <a:rPr sz="36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territorio,</a:t>
            </a:r>
            <a:r>
              <a:rPr sz="36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previa</a:t>
            </a:r>
            <a:r>
              <a:rPr sz="3600" b="1" spc="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presentazione</a:t>
            </a:r>
            <a:r>
              <a:rPr sz="3600" b="1" spc="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documento</a:t>
            </a:r>
            <a:r>
              <a:rPr sz="36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di</a:t>
            </a:r>
            <a:r>
              <a:rPr sz="3600" b="1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avvio</a:t>
            </a:r>
            <a:r>
              <a:rPr sz="3600" b="1" spc="1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della</a:t>
            </a:r>
            <a:r>
              <a:rPr sz="3600" b="1" spc="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1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misura</a:t>
            </a:r>
            <a:r>
              <a:rPr sz="3600" b="1" spc="20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Titillium Web" panose="00000300000000000000" pitchFamily="2" charset="0"/>
                <a:cs typeface="Verdana"/>
              </a:rPr>
              <a:t>stessa.</a:t>
            </a:r>
            <a:endParaRPr sz="3600" b="1" dirty="0">
              <a:latin typeface="Titillium Web" panose="00000300000000000000" pitchFamily="2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8811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7B2F81FF-3086-4A95-8B5A-13ABAD4C51AE}"/>
              </a:ext>
            </a:extLst>
          </p:cNvPr>
          <p:cNvSpPr txBox="1">
            <a:spLocks/>
          </p:cNvSpPr>
          <p:nvPr/>
        </p:nvSpPr>
        <p:spPr>
          <a:xfrm>
            <a:off x="0" y="355693"/>
            <a:ext cx="11860160" cy="10284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Isolamento</a:t>
            </a:r>
            <a:endParaRPr lang="it-IT" sz="6600" b="1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BBC00BC-D84D-4CF6-807D-4C224DD2EAAD}"/>
              </a:ext>
            </a:extLst>
          </p:cNvPr>
          <p:cNvSpPr txBox="1"/>
          <p:nvPr/>
        </p:nvSpPr>
        <p:spPr>
          <a:xfrm>
            <a:off x="385572" y="1707217"/>
            <a:ext cx="11089015" cy="3952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"/>
              </a:spcBef>
            </a:pPr>
            <a:endParaRPr sz="3200" b="1" dirty="0">
              <a:latin typeface="Titillium Web" panose="00000300000000000000" pitchFamily="2" charset="0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A)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per i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soggetti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che hanno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ricevuto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la dose </a:t>
            </a:r>
            <a:r>
              <a:rPr sz="3200" b="1" spc="-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booster,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o che hanno 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completato</a:t>
            </a:r>
            <a:r>
              <a:rPr sz="3200" b="1" spc="114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il</a:t>
            </a:r>
            <a:r>
              <a:rPr sz="3200" b="1" spc="9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ciclo</a:t>
            </a:r>
            <a:r>
              <a:rPr sz="3200" b="1" spc="13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vaccinale</a:t>
            </a:r>
            <a:r>
              <a:rPr sz="3200" b="1" spc="1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da</a:t>
            </a:r>
            <a:r>
              <a:rPr sz="3200" b="1" spc="10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meno</a:t>
            </a:r>
            <a:r>
              <a:rPr sz="3200" b="1" spc="1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di</a:t>
            </a:r>
            <a:r>
              <a:rPr sz="3200" b="1" spc="9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120</a:t>
            </a:r>
            <a:r>
              <a:rPr sz="3200" b="1" spc="1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giorni</a:t>
            </a:r>
            <a:r>
              <a:rPr sz="3200" b="1" spc="1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o</a:t>
            </a:r>
            <a:r>
              <a:rPr sz="3200" b="1" spc="10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sono</a:t>
            </a:r>
            <a:r>
              <a:rPr sz="3200" b="1" spc="1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 err="1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guariti</a:t>
            </a:r>
            <a:r>
              <a:rPr sz="3200" b="1" spc="1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nei</a:t>
            </a:r>
            <a:r>
              <a:rPr lang="it-IT" sz="3200" b="1" dirty="0"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20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giorni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precedenti: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endParaRPr lang="it-IT" sz="3200" b="1" dirty="0">
              <a:solidFill>
                <a:srgbClr val="001F5F"/>
              </a:solidFill>
              <a:latin typeface="Titillium Web" panose="00000300000000000000" pitchFamily="2" charset="0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endParaRPr lang="it-IT" sz="3200" b="1" spc="-5" dirty="0">
              <a:solidFill>
                <a:srgbClr val="001F5F"/>
              </a:solidFill>
              <a:latin typeface="Titillium Web" panose="00000300000000000000" pitchFamily="2" charset="0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chiusura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dell’isolamento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a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7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giorni</a:t>
            </a:r>
            <a:r>
              <a:rPr sz="3200" b="1" spc="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dal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tampone </a:t>
            </a:r>
            <a:r>
              <a:rPr sz="3200" b="1" spc="-49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positivo,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di cui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gli ultimi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3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giorni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senza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sintomi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e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con </a:t>
            </a:r>
            <a:r>
              <a:rPr sz="3200" b="1" spc="-1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effettuazione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di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test </a:t>
            </a:r>
            <a:r>
              <a:rPr sz="3200" b="1" spc="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molecolare</a:t>
            </a:r>
            <a:r>
              <a:rPr sz="3200" b="1" spc="2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o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antigenico</a:t>
            </a:r>
            <a:r>
              <a:rPr sz="3200" b="1" spc="2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con</a:t>
            </a:r>
            <a:r>
              <a:rPr sz="3200" b="1" spc="-1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risultato</a:t>
            </a:r>
            <a:r>
              <a:rPr sz="3200" b="1" spc="1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negativo</a:t>
            </a:r>
            <a:endParaRPr sz="3200" b="1" dirty="0">
              <a:solidFill>
                <a:srgbClr val="FF0000"/>
              </a:solidFill>
              <a:latin typeface="Titillium Web" panose="000003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114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 7">
            <a:extLst>
              <a:ext uri="{FF2B5EF4-FFF2-40B4-BE49-F238E27FC236}">
                <a16:creationId xmlns:a16="http://schemas.microsoft.com/office/drawing/2014/main" id="{7BC85C06-402D-4BB4-AAC6-188F02668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09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7B2F81FF-3086-4A95-8B5A-13ABAD4C51AE}"/>
              </a:ext>
            </a:extLst>
          </p:cNvPr>
          <p:cNvSpPr txBox="1">
            <a:spLocks/>
          </p:cNvSpPr>
          <p:nvPr/>
        </p:nvSpPr>
        <p:spPr>
          <a:xfrm>
            <a:off x="0" y="355693"/>
            <a:ext cx="11860160" cy="10284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" panose="00000300000000000000" pitchFamily="2" charset="0"/>
                <a:cs typeface="Verdana"/>
              </a:rPr>
              <a:t>Isolamento</a:t>
            </a:r>
            <a:endParaRPr lang="it-IT" sz="6600" b="1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" panose="00000300000000000000" pitchFamily="2" charset="0"/>
              <a:cs typeface="Verdana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BBC00BC-D84D-4CF6-807D-4C224DD2EAAD}"/>
              </a:ext>
            </a:extLst>
          </p:cNvPr>
          <p:cNvSpPr txBox="1"/>
          <p:nvPr/>
        </p:nvSpPr>
        <p:spPr>
          <a:xfrm>
            <a:off x="281355" y="1446406"/>
            <a:ext cx="11578804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ctr">
              <a:lnSpc>
                <a:spcPct val="100000"/>
              </a:lnSpc>
            </a:pP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B)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Per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i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soggetti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che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non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rientrano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nella</a:t>
            </a:r>
            <a:r>
              <a:rPr sz="32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categoria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A</a:t>
            </a:r>
            <a:r>
              <a:rPr sz="32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endParaRPr lang="it-IT" sz="3200" b="1" dirty="0">
              <a:solidFill>
                <a:srgbClr val="001F5F"/>
              </a:solidFill>
              <a:latin typeface="Titillium Web" panose="00000300000000000000" pitchFamily="2" charset="0"/>
              <a:cs typeface="Arial"/>
            </a:endParaRPr>
          </a:p>
          <a:p>
            <a:pPr marL="12700" marR="5715" algn="ctr">
              <a:lnSpc>
                <a:spcPct val="100000"/>
              </a:lnSpc>
            </a:pPr>
            <a:endParaRPr lang="it-IT" sz="3200" b="1" spc="-5" dirty="0">
              <a:solidFill>
                <a:srgbClr val="001F5F"/>
              </a:solidFill>
              <a:latin typeface="Titillium Web" panose="00000300000000000000" pitchFamily="2" charset="0"/>
              <a:cs typeface="Arial"/>
            </a:endParaRPr>
          </a:p>
          <a:p>
            <a:pPr marL="12700" marR="5715" algn="ctr">
              <a:lnSpc>
                <a:spcPct val="100000"/>
              </a:lnSpc>
            </a:pP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isolamento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domiciliare obbligatorio di almeno 10 giorni </a:t>
            </a:r>
            <a:r>
              <a:rPr sz="3200" b="1" spc="-10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dal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tampone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positivo di cui gli 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ultimi</a:t>
            </a:r>
            <a:r>
              <a:rPr sz="3200" b="1" spc="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3 senza</a:t>
            </a:r>
            <a:r>
              <a:rPr sz="3200" b="1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3200" b="1" spc="-5" dirty="0" err="1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sintomi</a:t>
            </a:r>
            <a:r>
              <a:rPr sz="3200" b="1" spc="-5" dirty="0">
                <a:solidFill>
                  <a:srgbClr val="FF0000"/>
                </a:solidFill>
                <a:latin typeface="Titillium Web" panose="00000300000000000000" pitchFamily="2" charset="0"/>
                <a:cs typeface="Arial"/>
              </a:rPr>
              <a:t>.</a:t>
            </a:r>
            <a:endParaRPr sz="3200" b="1" dirty="0">
              <a:solidFill>
                <a:srgbClr val="FF0000"/>
              </a:solidFill>
              <a:latin typeface="Titillium Web" panose="00000300000000000000" pitchFamily="2" charset="0"/>
              <a:cs typeface="Arial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856F6529-07FA-4C46-8618-6D9F5E8B7DAF}"/>
              </a:ext>
            </a:extLst>
          </p:cNvPr>
          <p:cNvSpPr txBox="1"/>
          <p:nvPr/>
        </p:nvSpPr>
        <p:spPr>
          <a:xfrm>
            <a:off x="281353" y="4881679"/>
            <a:ext cx="1157880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marR="93345" algn="ctr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N.B.</a:t>
            </a:r>
            <a:r>
              <a:rPr sz="2400" b="1" spc="4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lo</a:t>
            </a:r>
            <a:r>
              <a:rPr sz="2400" b="1" spc="5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stato</a:t>
            </a:r>
            <a:r>
              <a:rPr sz="2400" b="1" spc="3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vaccinale</a:t>
            </a:r>
            <a:r>
              <a:rPr sz="2400" b="1" spc="7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del</a:t>
            </a:r>
            <a:r>
              <a:rPr sz="2400" b="1" spc="6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caso</a:t>
            </a:r>
            <a:r>
              <a:rPr sz="2400" b="1" spc="5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positivo</a:t>
            </a:r>
            <a:r>
              <a:rPr sz="2400" b="1" spc="6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NON</a:t>
            </a:r>
            <a:r>
              <a:rPr sz="2400" b="1" spc="4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influisce</a:t>
            </a:r>
            <a:r>
              <a:rPr sz="2400" b="1" spc="6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sull’individuazione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sulle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misure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da attuare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nei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confronti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dei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contatti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stretti</a:t>
            </a:r>
            <a:r>
              <a:rPr sz="2400" b="1" spc="2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160" dirty="0">
                <a:solidFill>
                  <a:srgbClr val="001F5F"/>
                </a:solidFill>
                <a:latin typeface="Titillium Web" panose="00000300000000000000" pitchFamily="2" charset="0"/>
                <a:cs typeface="Wingdings"/>
              </a:rPr>
              <a:t></a:t>
            </a:r>
            <a:r>
              <a:rPr sz="2400" b="1" spc="45" dirty="0">
                <a:solidFill>
                  <a:srgbClr val="001F5F"/>
                </a:solidFill>
                <a:latin typeface="Titillium Web" panose="00000300000000000000" pitchFamily="2" charset="0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es.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le misure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si </a:t>
            </a:r>
            <a:r>
              <a:rPr sz="2400" b="1" spc="-484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applicano</a:t>
            </a:r>
            <a:r>
              <a:rPr sz="2400" b="1" spc="2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alla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classe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con le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medesime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modalità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sia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che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il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caso</a:t>
            </a:r>
            <a:r>
              <a:rPr sz="2400" b="1" spc="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positivo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sia </a:t>
            </a:r>
            <a:r>
              <a:rPr sz="2400" b="1" spc="-484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vaccinato/con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dose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di</a:t>
            </a:r>
            <a:r>
              <a:rPr sz="2400" b="1" spc="-10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richiamo,</a:t>
            </a:r>
            <a:r>
              <a:rPr sz="2400" b="1" spc="1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oppure</a:t>
            </a:r>
            <a:r>
              <a:rPr sz="2400" b="1" spc="2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non</a:t>
            </a:r>
            <a:r>
              <a:rPr sz="2400" b="1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sia</a:t>
            </a:r>
            <a:r>
              <a:rPr sz="2400" b="1" spc="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tillium Web" panose="00000300000000000000" pitchFamily="2" charset="0"/>
                <a:cs typeface="Arial"/>
              </a:rPr>
              <a:t>vaccinato</a:t>
            </a:r>
            <a:endParaRPr sz="2400" b="1" dirty="0">
              <a:latin typeface="Titillium Web" panose="000003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877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1876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Titillium Web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pierpaolo begni</dc:creator>
  <cp:lastModifiedBy>pierpaolo begni</cp:lastModifiedBy>
  <cp:revision>4</cp:revision>
  <cp:lastPrinted>2022-01-18T06:18:14Z</cp:lastPrinted>
  <dcterms:created xsi:type="dcterms:W3CDTF">2022-01-18T04:25:12Z</dcterms:created>
  <dcterms:modified xsi:type="dcterms:W3CDTF">2022-01-18T06:37:58Z</dcterms:modified>
</cp:coreProperties>
</file>